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84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hidachintan.com/documents/Unit-8.pdf" TargetMode="External"/><Relationship Id="rId2" Type="http://schemas.openxmlformats.org/officeDocument/2006/relationships/hyperlink" Target="http://www.sc-s.si/blog/wp-content/business-letter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4hb.com/letters/business-letter-format.html" TargetMode="External"/><Relationship Id="rId4" Type="http://schemas.openxmlformats.org/officeDocument/2006/relationships/hyperlink" Target="http://www.icosmos.com.tw/templates/images/files/9789861845586.pd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2"/>
          <p:cNvSpPr txBox="1">
            <a:spLocks noGrp="1"/>
          </p:cNvSpPr>
          <p:nvPr>
            <p:ph type="title"/>
          </p:nvPr>
        </p:nvSpPr>
        <p:spPr>
          <a:xfrm>
            <a:off x="457200" y="609601"/>
            <a:ext cx="8229600" cy="42636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50000"/>
              </a:lnSpc>
              <a:spcBef>
                <a:spcPts val="100"/>
              </a:spcBef>
            </a:pPr>
            <a:r>
              <a:rPr b="1" spc="-5" dirty="0">
                <a:latin typeface="Times New Roman" pitchFamily="18" charset="0"/>
                <a:cs typeface="Times New Roman" pitchFamily="18" charset="0"/>
              </a:rPr>
              <a:t>BUSINESS</a:t>
            </a:r>
            <a:r>
              <a:rPr b="1" spc="-7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b="1" spc="-5" dirty="0" smtClean="0">
                <a:latin typeface="Times New Roman" pitchFamily="18" charset="0"/>
                <a:cs typeface="Times New Roman" pitchFamily="18" charset="0"/>
              </a:rPr>
              <a:t>LETTER</a:t>
            </a:r>
            <a:r>
              <a:rPr lang="en-US" b="1" spc="-5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spc="-5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3600" b="1" spc="-5" dirty="0" smtClean="0">
                <a:cs typeface="Calibri"/>
              </a:rPr>
              <a:t>By</a:t>
            </a:r>
            <a:br>
              <a:rPr lang="en-GB" sz="3600" b="1" spc="-5" dirty="0" smtClean="0">
                <a:cs typeface="Calibri"/>
              </a:rPr>
            </a:br>
            <a:r>
              <a:rPr lang="en-GB" sz="3600" b="1" spc="-5" dirty="0" smtClean="0">
                <a:cs typeface="Calibri"/>
              </a:rPr>
              <a:t>Tanveer Ahmed</a:t>
            </a:r>
            <a:br>
              <a:rPr lang="en-GB" sz="3600" b="1" spc="-5" dirty="0" smtClean="0">
                <a:cs typeface="Calibri"/>
              </a:rPr>
            </a:br>
            <a:r>
              <a:rPr lang="en-GB" sz="3600" b="1" spc="-5" dirty="0" smtClean="0">
                <a:cs typeface="Calibri"/>
              </a:rPr>
              <a:t>Visiting Lecturer</a:t>
            </a:r>
            <a:br>
              <a:rPr lang="en-GB" sz="3600" b="1" spc="-5" dirty="0" smtClean="0">
                <a:cs typeface="Calibri"/>
              </a:rPr>
            </a:br>
            <a:r>
              <a:rPr lang="en-GB" sz="3600" b="1" spc="-5" dirty="0" smtClean="0">
                <a:cs typeface="Calibri"/>
              </a:rPr>
              <a:t>The Islamia University of Bahawalpur</a:t>
            </a:r>
            <a:endParaRPr sz="3600" b="1" spc="-5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609600" y="76200"/>
            <a:ext cx="7467600" cy="80803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09600" y="152463"/>
            <a:ext cx="7467600" cy="658514"/>
          </a:xfrm>
          <a:prstGeom prst="rect">
            <a:avLst/>
          </a:prstGeom>
          <a:ln w="12700">
            <a:solidFill>
              <a:srgbClr val="FF6903"/>
            </a:solidFill>
          </a:ln>
        </p:spPr>
        <p:txBody>
          <a:bodyPr vert="horz" wrap="square" lIns="0" tIns="1644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95"/>
              </a:spcBef>
            </a:pPr>
            <a:r>
              <a:rPr sz="3200" b="1" spc="-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7.	BODY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9740" y="990600"/>
            <a:ext cx="7829550" cy="558358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287020" indent="-274320">
              <a:lnSpc>
                <a:spcPct val="100000"/>
              </a:lnSpc>
              <a:spcBef>
                <a:spcPts val="700"/>
              </a:spcBef>
              <a:buClr>
                <a:srgbClr val="FD8537"/>
              </a:buClr>
              <a:buSzPct val="70000"/>
              <a:buFont typeface="Wingdings"/>
              <a:buChar char=""/>
              <a:tabLst>
                <a:tab pos="287020" algn="l"/>
              </a:tabLst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Begins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two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spaces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below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salutation.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70000"/>
              <a:buFont typeface="Wingdings"/>
              <a:buChar char=""/>
              <a:tabLst>
                <a:tab pos="28702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Contains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message or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information to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be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communicated.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70000"/>
              <a:buFont typeface="Wingdings"/>
              <a:buChar char=""/>
              <a:tabLst>
                <a:tab pos="28702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Most important,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lengthiest,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prominent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part-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written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correct,</a:t>
            </a:r>
            <a:r>
              <a:rPr sz="2400" spc="7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appealing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6385">
              <a:lnSpc>
                <a:spcPct val="100000"/>
              </a:lnSpc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impressive</a:t>
            </a:r>
            <a:r>
              <a:rPr sz="2400" spc="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style.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70000"/>
              <a:buFont typeface="Wingdings"/>
              <a:buChar char=""/>
              <a:tabLst>
                <a:tab pos="287020" algn="l"/>
              </a:tabLst>
            </a:pP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Divided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normally </a:t>
            </a:r>
            <a:r>
              <a:rPr sz="2400" b="1" spc="-15" dirty="0">
                <a:latin typeface="Times New Roman" pitchFamily="18" charset="0"/>
                <a:cs typeface="Times New Roman" pitchFamily="18" charset="0"/>
              </a:rPr>
              <a:t>into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sz="2400" b="1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parts: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469900" indent="-45720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70000"/>
              <a:buAutoNum type="arabicParenR"/>
              <a:tabLst>
                <a:tab pos="469265" algn="l"/>
                <a:tab pos="46990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Introductory</a:t>
            </a:r>
            <a:r>
              <a:rPr sz="2400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paragraph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469900" indent="-457200">
              <a:lnSpc>
                <a:spcPct val="100000"/>
              </a:lnSpc>
              <a:spcBef>
                <a:spcPts val="605"/>
              </a:spcBef>
              <a:buClr>
                <a:srgbClr val="FD8537"/>
              </a:buClr>
              <a:buSzPct val="70000"/>
              <a:buAutoNum type="arabicParenR"/>
              <a:tabLst>
                <a:tab pos="469265" algn="l"/>
                <a:tab pos="469900" algn="l"/>
              </a:tabLst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Middle</a:t>
            </a:r>
            <a:r>
              <a:rPr sz="2400" spc="-7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paragraph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469900" indent="-45720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70000"/>
              <a:buAutoNum type="arabicParenR"/>
              <a:tabLst>
                <a:tab pos="469265" algn="l"/>
                <a:tab pos="46990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Closing</a:t>
            </a:r>
            <a:r>
              <a:rPr sz="2400" spc="-8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paragraph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70000"/>
              <a:buFont typeface="Wingdings"/>
              <a:buChar char=""/>
              <a:tabLst>
                <a:tab pos="28702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Double space between</a:t>
            </a:r>
            <a:r>
              <a:rPr sz="2400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paragraphs.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70000"/>
              <a:buFont typeface="Wingdings"/>
              <a:buChar char=""/>
              <a:tabLst>
                <a:tab pos="287020" algn="l"/>
              </a:tabLst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If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letter exceeds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one page,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repeat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recipient's name,</a:t>
            </a:r>
            <a:r>
              <a:rPr sz="2400" spc="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date,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6385">
              <a:lnSpc>
                <a:spcPct val="100000"/>
              </a:lnSpc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reference/subject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line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put page</a:t>
            </a:r>
            <a:r>
              <a:rPr sz="2400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35" dirty="0">
                <a:latin typeface="Times New Roman" pitchFamily="18" charset="0"/>
                <a:cs typeface="Times New Roman" pitchFamily="18" charset="0"/>
              </a:rPr>
              <a:t>number.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70000"/>
              <a:buFont typeface="Wingdings"/>
              <a:buChar char=""/>
              <a:tabLst>
                <a:tab pos="28702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Continue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your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letter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three lines below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</a:t>
            </a:r>
            <a:r>
              <a:rPr sz="240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heading.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7763" y="422148"/>
            <a:ext cx="7586472" cy="9281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457263"/>
            <a:ext cx="7467600" cy="8080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57200" y="457263"/>
            <a:ext cx="7467600" cy="658514"/>
          </a:xfrm>
          <a:prstGeom prst="rect">
            <a:avLst/>
          </a:prstGeom>
          <a:ln w="12700">
            <a:solidFill>
              <a:srgbClr val="FF6903"/>
            </a:solidFill>
          </a:ln>
        </p:spPr>
        <p:txBody>
          <a:bodyPr vert="horz" wrap="square" lIns="0" tIns="1644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95"/>
              </a:spcBef>
            </a:pPr>
            <a:r>
              <a:rPr sz="3200" b="1" spc="-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8.	</a:t>
            </a:r>
            <a:r>
              <a:rPr sz="3200" b="1" spc="-2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COMPLIMENTARY</a:t>
            </a:r>
            <a:r>
              <a:rPr sz="3200" b="1" spc="8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CLOSE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1732533"/>
            <a:ext cx="7617460" cy="283346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7020" indent="-274320">
              <a:lnSpc>
                <a:spcPct val="100000"/>
              </a:lnSpc>
              <a:spcBef>
                <a:spcPts val="95"/>
              </a:spcBef>
              <a:buClr>
                <a:srgbClr val="FD8537"/>
              </a:buClr>
              <a:buSzPct val="68181"/>
              <a:buFont typeface="Wingdings"/>
              <a:buChar char=""/>
              <a:tabLst>
                <a:tab pos="28702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It is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written two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spaces below the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last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line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</a:t>
            </a:r>
            <a:r>
              <a:rPr sz="2400" spc="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35" dirty="0">
                <a:latin typeface="Times New Roman" pitchFamily="18" charset="0"/>
                <a:cs typeface="Times New Roman" pitchFamily="18" charset="0"/>
              </a:rPr>
              <a:t>body.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1925"/>
              </a:spcBef>
              <a:buClr>
                <a:srgbClr val="FD8537"/>
              </a:buClr>
              <a:buSzPct val="68181"/>
              <a:buFont typeface="Wingdings"/>
              <a:buChar char=""/>
              <a:tabLst>
                <a:tab pos="28702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It is a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polite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way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saying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“ Good</a:t>
            </a:r>
            <a:r>
              <a:rPr sz="2400" spc="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0" dirty="0">
                <a:latin typeface="Times New Roman" pitchFamily="18" charset="0"/>
                <a:cs typeface="Times New Roman" pitchFamily="18" charset="0"/>
              </a:rPr>
              <a:t>bye”.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1914"/>
              </a:spcBef>
              <a:buClr>
                <a:srgbClr val="FD8537"/>
              </a:buClr>
              <a:buSzPct val="68181"/>
              <a:buFont typeface="Wingdings"/>
              <a:buChar char=""/>
              <a:tabLst>
                <a:tab pos="28702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It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depends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on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b="1" spc="-15" dirty="0">
                <a:latin typeface="Times New Roman" pitchFamily="18" charset="0"/>
                <a:cs typeface="Times New Roman" pitchFamily="18" charset="0"/>
              </a:rPr>
              <a:t>tone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and degree </a:t>
            </a:r>
            <a:r>
              <a:rPr sz="2400" b="1" spc="-5">
                <a:latin typeface="Times New Roman" pitchFamily="18" charset="0"/>
                <a:cs typeface="Times New Roman" pitchFamily="18" charset="0"/>
              </a:rPr>
              <a:t>of</a:t>
            </a:r>
            <a:r>
              <a:rPr sz="2400" b="1" spc="165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25" smtClean="0">
                <a:latin typeface="Times New Roman" pitchFamily="18" charset="0"/>
                <a:cs typeface="Times New Roman" pitchFamily="18" charset="0"/>
              </a:rPr>
              <a:t>formality.</a:t>
            </a:r>
            <a:endParaRPr lang="en-US" sz="2400" b="1" spc="-25" dirty="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1914"/>
              </a:spcBef>
              <a:buClr>
                <a:srgbClr val="FD8537"/>
              </a:buClr>
              <a:buSzPct val="68181"/>
              <a:tabLst>
                <a:tab pos="287020" algn="l"/>
              </a:tabLst>
            </a:pPr>
            <a:r>
              <a:rPr sz="2400" b="1" spc="-10" smtClean="0">
                <a:latin typeface="Times New Roman" pitchFamily="18" charset="0"/>
                <a:cs typeface="Times New Roman" pitchFamily="18" charset="0"/>
              </a:rPr>
              <a:t>Formal:</a:t>
            </a:r>
            <a:r>
              <a:rPr lang="en-US" sz="2400" b="1" spc="-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smtClean="0">
                <a:latin typeface="Times New Roman" pitchFamily="18" charset="0"/>
                <a:cs typeface="Times New Roman" pitchFamily="18" charset="0"/>
              </a:rPr>
              <a:t>Respectfully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yours,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Sincerely, </a:t>
            </a:r>
            <a:r>
              <a:rPr sz="2400" spc="-45">
                <a:latin typeface="Times New Roman" pitchFamily="18" charset="0"/>
                <a:cs typeface="Times New Roman" pitchFamily="18" charset="0"/>
              </a:rPr>
              <a:t>Yours</a:t>
            </a:r>
            <a:r>
              <a:rPr sz="2400" spc="4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smtClean="0">
                <a:latin typeface="Times New Roman" pitchFamily="18" charset="0"/>
                <a:cs typeface="Times New Roman" pitchFamily="18" charset="0"/>
              </a:rPr>
              <a:t>faithfully</a:t>
            </a:r>
            <a:endParaRPr lang="en-US" sz="2400" spc="-10" dirty="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1914"/>
              </a:spcBef>
              <a:buClr>
                <a:srgbClr val="FD8537"/>
              </a:buClr>
              <a:buSzPct val="68181"/>
              <a:tabLst>
                <a:tab pos="287020" algn="l"/>
              </a:tabLst>
            </a:pPr>
            <a:r>
              <a:rPr sz="2400" b="1" spc="-10" smtClean="0">
                <a:latin typeface="Times New Roman" pitchFamily="18" charset="0"/>
                <a:cs typeface="Times New Roman" pitchFamily="18" charset="0"/>
              </a:rPr>
              <a:t>Informal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Cordially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yours,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Warm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Regards,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Best</a:t>
            </a:r>
            <a:r>
              <a:rPr sz="2400" spc="114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wishes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02563" y="193547"/>
            <a:ext cx="7586472" cy="9585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85800" y="152400"/>
            <a:ext cx="7924800" cy="838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62000" y="152400"/>
            <a:ext cx="7848600" cy="673902"/>
          </a:xfrm>
          <a:prstGeom prst="rect">
            <a:avLst/>
          </a:prstGeom>
          <a:ln w="12700">
            <a:solidFill>
              <a:srgbClr val="FF6903"/>
            </a:solidFill>
          </a:ln>
        </p:spPr>
        <p:txBody>
          <a:bodyPr vert="horz" wrap="square" lIns="0" tIns="1797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415"/>
              </a:spcBef>
            </a:pPr>
            <a:r>
              <a:rPr sz="3200" b="1" spc="-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9. THE </a:t>
            </a:r>
            <a:r>
              <a:rPr sz="3200" b="1" spc="-2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SIGNATURE </a:t>
            </a:r>
            <a:r>
              <a:rPr sz="3200" b="1" spc="-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sz="3200" b="1" spc="45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2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DESIGNATION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1740153"/>
            <a:ext cx="7505065" cy="3439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7020" indent="-274320">
              <a:lnSpc>
                <a:spcPct val="100000"/>
              </a:lnSpc>
              <a:spcBef>
                <a:spcPts val="100"/>
              </a:spcBef>
              <a:buClr>
                <a:srgbClr val="FD8537"/>
              </a:buClr>
              <a:buSzPct val="68750"/>
              <a:buFont typeface="Wingdings"/>
              <a:buChar char=""/>
              <a:tabLst>
                <a:tab pos="287020" algn="l"/>
                <a:tab pos="3901440" algn="l"/>
              </a:tabLst>
            </a:pPr>
            <a:r>
              <a:rPr sz="2400" spc="-20" dirty="0">
                <a:latin typeface="Times New Roman" pitchFamily="18" charset="0"/>
                <a:cs typeface="Times New Roman" pitchFamily="18" charset="0"/>
              </a:rPr>
              <a:t>Written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double</a:t>
            </a:r>
            <a:r>
              <a:rPr sz="2400" spc="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space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below	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complimentary</a:t>
            </a:r>
            <a:r>
              <a:rPr sz="2400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close.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2039"/>
              </a:spcBef>
              <a:buClr>
                <a:srgbClr val="FD8537"/>
              </a:buClr>
              <a:buSzPct val="68750"/>
              <a:buFont typeface="Wingdings"/>
              <a:buChar char=""/>
              <a:tabLst>
                <a:tab pos="287020" algn="l"/>
              </a:tabLst>
            </a:pPr>
            <a:r>
              <a:rPr sz="2400" spc="-15" dirty="0">
                <a:latin typeface="Times New Roman" pitchFamily="18" charset="0"/>
                <a:cs typeface="Times New Roman" pitchFamily="18" charset="0"/>
              </a:rPr>
              <a:t>First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comes Signature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(pen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written).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Sign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your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first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last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6385">
              <a:lnSpc>
                <a:spcPct val="100000"/>
              </a:lnSpc>
              <a:spcBef>
                <a:spcPts val="1440"/>
              </a:spcBef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name.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2045"/>
              </a:spcBef>
              <a:buClr>
                <a:srgbClr val="FD8537"/>
              </a:buClr>
              <a:buSzPct val="68750"/>
              <a:buFont typeface="Wingdings"/>
              <a:buChar char=""/>
              <a:tabLst>
                <a:tab pos="28702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Second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line - type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written</a:t>
            </a:r>
            <a:r>
              <a:rPr sz="2400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name.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2039"/>
              </a:spcBef>
              <a:buClr>
                <a:srgbClr val="FD8537"/>
              </a:buClr>
              <a:buSzPct val="68750"/>
              <a:buFont typeface="Wingdings"/>
              <a:buChar char=""/>
              <a:tabLst>
                <a:tab pos="287020" algn="l"/>
              </a:tabLst>
            </a:pPr>
            <a:r>
              <a:rPr sz="2400" spc="-15" dirty="0">
                <a:latin typeface="Times New Roman" pitchFamily="18" charset="0"/>
                <a:cs typeface="Times New Roman" pitchFamily="18" charset="0"/>
              </a:rPr>
              <a:t>Third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line -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business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title.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2039"/>
              </a:spcBef>
              <a:buClr>
                <a:srgbClr val="FD8537"/>
              </a:buClr>
              <a:buSzPct val="68750"/>
              <a:buFont typeface="Wingdings"/>
              <a:buChar char=""/>
              <a:tabLst>
                <a:tab pos="28702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signature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acts as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40" dirty="0">
                <a:latin typeface="Times New Roman" pitchFamily="18" charset="0"/>
                <a:cs typeface="Times New Roman" pitchFamily="18" charset="0"/>
              </a:rPr>
              <a:t>proof.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3400" y="1524000"/>
            <a:ext cx="7922260" cy="99450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7020" indent="-274320">
              <a:lnSpc>
                <a:spcPct val="100000"/>
              </a:lnSpc>
              <a:spcBef>
                <a:spcPts val="95"/>
              </a:spcBef>
              <a:buClr>
                <a:srgbClr val="FD8537"/>
              </a:buClr>
              <a:buSzPct val="68181"/>
              <a:buFont typeface="Wingdings"/>
              <a:buChar char=""/>
              <a:tabLst>
                <a:tab pos="28702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line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tells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reader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look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b="1" spc="-15" dirty="0">
                <a:latin typeface="Times New Roman" pitchFamily="18" charset="0"/>
                <a:cs typeface="Times New Roman" pitchFamily="18" charset="0"/>
              </a:rPr>
              <a:t>envelope for</a:t>
            </a:r>
            <a:r>
              <a:rPr sz="2400" b="1" spc="204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15" dirty="0">
                <a:latin typeface="Times New Roman" pitchFamily="18" charset="0"/>
                <a:cs typeface="Times New Roman" pitchFamily="18" charset="0"/>
              </a:rPr>
              <a:t>more.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1925"/>
              </a:spcBef>
              <a:buClr>
                <a:srgbClr val="FD8537"/>
              </a:buClr>
              <a:buSzPct val="68181"/>
              <a:buFont typeface="Wingdings"/>
              <a:buChar char=""/>
              <a:tabLst>
                <a:tab pos="287020" algn="l"/>
              </a:tabLst>
            </a:pPr>
            <a:r>
              <a:rPr sz="2400" spc="-20" dirty="0">
                <a:latin typeface="Times New Roman" pitchFamily="18" charset="0"/>
                <a:cs typeface="Times New Roman" pitchFamily="18" charset="0"/>
              </a:rPr>
              <a:t>Write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Enc./Encl./Enclosure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below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signature</a:t>
            </a:r>
            <a:r>
              <a:rPr sz="2400" spc="1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block.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2891154"/>
            <a:ext cx="835660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e.g.</a:t>
            </a:r>
            <a:r>
              <a:rPr sz="2400" spc="4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: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450594" y="2762529"/>
            <a:ext cx="4264406" cy="13626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248535">
              <a:lnSpc>
                <a:spcPct val="138200"/>
              </a:lnSpc>
              <a:spcBef>
                <a:spcPts val="100"/>
              </a:spcBef>
            </a:pPr>
            <a:r>
              <a:rPr sz="2200" spc="-10" dirty="0">
                <a:latin typeface="Times New Roman" pitchFamily="18" charset="0"/>
                <a:cs typeface="Times New Roman" pitchFamily="18" charset="0"/>
              </a:rPr>
              <a:t>Enclosure  Enclosures:</a:t>
            </a:r>
            <a:r>
              <a:rPr sz="2200" spc="-6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3</a:t>
            </a:r>
            <a:endParaRPr sz="220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200" spc="-10" dirty="0">
                <a:latin typeface="Times New Roman" pitchFamily="18" charset="0"/>
                <a:cs typeface="Times New Roman" pitchFamily="18" charset="0"/>
              </a:rPr>
              <a:t>Enclosures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: Check #231 </a:t>
            </a:r>
            <a:r>
              <a:rPr sz="2200" spc="-20" dirty="0">
                <a:latin typeface="Times New Roman" pitchFamily="18" charset="0"/>
                <a:cs typeface="Times New Roman" pitchFamily="18" charset="0"/>
              </a:rPr>
              <a:t>for</a:t>
            </a:r>
            <a:r>
              <a:rPr sz="22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$500</a:t>
            </a:r>
            <a:endParaRPr sz="2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4704969"/>
            <a:ext cx="5179060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7020" indent="-274320">
              <a:lnSpc>
                <a:spcPct val="100000"/>
              </a:lnSpc>
              <a:spcBef>
                <a:spcPts val="95"/>
              </a:spcBef>
              <a:buClr>
                <a:srgbClr val="FD8537"/>
              </a:buClr>
              <a:buSzPct val="68181"/>
              <a:buFont typeface="Wingdings"/>
              <a:buChar char=""/>
              <a:tabLst>
                <a:tab pos="28702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If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you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don't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enclose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anything,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skip</a:t>
            </a:r>
            <a:r>
              <a:rPr sz="2400" b="1" spc="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it.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26363" y="304800"/>
            <a:ext cx="7586472" cy="10043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14400" y="339916"/>
            <a:ext cx="7467600" cy="8842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914400" y="416053"/>
            <a:ext cx="7467600" cy="696986"/>
          </a:xfrm>
          <a:prstGeom prst="rect">
            <a:avLst/>
          </a:prstGeom>
          <a:ln w="12700">
            <a:solidFill>
              <a:srgbClr val="FF6903"/>
            </a:solidFill>
          </a:ln>
        </p:spPr>
        <p:txBody>
          <a:bodyPr vert="horz" wrap="square" lIns="0" tIns="2025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95"/>
              </a:spcBef>
            </a:pPr>
            <a:r>
              <a:rPr sz="3200" b="1" spc="-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10.</a:t>
            </a:r>
            <a:r>
              <a:rPr sz="3200" b="1" spc="-2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ENCLOSURES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50163" y="152400"/>
            <a:ext cx="7586472" cy="9113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09600" y="228600"/>
            <a:ext cx="7467600" cy="7921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09600" y="339845"/>
            <a:ext cx="7467600" cy="650819"/>
          </a:xfrm>
          <a:prstGeom prst="rect">
            <a:avLst/>
          </a:prstGeom>
          <a:ln w="12700">
            <a:solidFill>
              <a:srgbClr val="FF6903"/>
            </a:solidFill>
          </a:ln>
        </p:spPr>
        <p:txBody>
          <a:bodyPr vert="horz" wrap="square" lIns="0" tIns="156845" rIns="0" bIns="0" rtlCol="0">
            <a:spAutoFit/>
          </a:bodyPr>
          <a:lstStyle/>
          <a:p>
            <a:pPr marL="1405890">
              <a:lnSpc>
                <a:spcPct val="100000"/>
              </a:lnSpc>
              <a:spcBef>
                <a:spcPts val="1235"/>
              </a:spcBef>
            </a:pPr>
            <a:r>
              <a:rPr sz="3200" b="1" spc="-6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11. </a:t>
            </a:r>
            <a:r>
              <a:rPr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REFERENCE</a:t>
            </a:r>
            <a:r>
              <a:rPr sz="3200" b="1" spc="-1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INITIALS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1564391"/>
            <a:ext cx="7181850" cy="3290644"/>
          </a:xfrm>
          <a:prstGeom prst="rect">
            <a:avLst/>
          </a:prstGeom>
        </p:spPr>
        <p:txBody>
          <a:bodyPr vert="horz" wrap="square" lIns="0" tIns="180340" rIns="0" bIns="0" rtlCol="0">
            <a:spAutoFit/>
          </a:bodyPr>
          <a:lstStyle/>
          <a:p>
            <a:pPr marL="287020" indent="-274320">
              <a:lnSpc>
                <a:spcPct val="100000"/>
              </a:lnSpc>
              <a:spcBef>
                <a:spcPts val="1420"/>
              </a:spcBef>
              <a:buClr>
                <a:srgbClr val="FD8537"/>
              </a:buClr>
              <a:buSzPct val="68181"/>
              <a:buFont typeface="Wingdings"/>
              <a:buChar char=""/>
              <a:tabLst>
                <a:tab pos="28702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If someone else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has composed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typed the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letter for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you,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it</a:t>
            </a:r>
            <a:r>
              <a:rPr sz="2400" spc="225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sz="2400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5" smtClean="0">
                <a:latin typeface="Times New Roman" pitchFamily="18" charset="0"/>
                <a:cs typeface="Times New Roman" pitchFamily="18" charset="0"/>
              </a:rPr>
              <a:t>common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them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indicate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so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with</a:t>
            </a:r>
            <a:r>
              <a:rPr sz="2400" spc="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initials.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marR="5080" indent="-274320">
              <a:lnSpc>
                <a:spcPct val="150000"/>
              </a:lnSpc>
              <a:spcBef>
                <a:spcPts val="600"/>
              </a:spcBef>
              <a:buClr>
                <a:srgbClr val="FD8537"/>
              </a:buClr>
              <a:buSzPct val="68181"/>
              <a:buFont typeface="Wingdings"/>
              <a:buChar char=""/>
              <a:tabLst>
                <a:tab pos="287020" algn="l"/>
              </a:tabLst>
            </a:pPr>
            <a:r>
              <a:rPr sz="2400" spc="-20" dirty="0">
                <a:latin typeface="Times New Roman" pitchFamily="18" charset="0"/>
                <a:cs typeface="Times New Roman" pitchFamily="18" charset="0"/>
              </a:rPr>
              <a:t>Typically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it is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your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initials in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upper case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followed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by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other  initials in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lower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case.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buClr>
                <a:srgbClr val="FD8537"/>
              </a:buClr>
              <a:buSzPct val="68181"/>
              <a:buFont typeface="Wingdings"/>
              <a:buChar char=""/>
              <a:tabLst>
                <a:tab pos="287020" algn="l"/>
                <a:tab pos="1396365" algn="l"/>
              </a:tabLst>
            </a:pPr>
            <a:r>
              <a:rPr sz="2400" b="1" spc="-25" dirty="0">
                <a:latin typeface="Times New Roman" pitchFamily="18" charset="0"/>
                <a:cs typeface="Times New Roman" pitchFamily="18" charset="0"/>
              </a:rPr>
              <a:t>SWA/KA	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i="1" spc="-10" dirty="0">
                <a:latin typeface="Times New Roman" pitchFamily="18" charset="0"/>
                <a:cs typeface="Times New Roman" pitchFamily="18" charset="0"/>
              </a:rPr>
              <a:t>(composer/typist)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68181"/>
              <a:buFont typeface="Wingdings"/>
              <a:buChar char=""/>
              <a:tabLst>
                <a:tab pos="287020" algn="l"/>
              </a:tabLst>
            </a:pPr>
            <a:r>
              <a:rPr sz="2400" b="1" spc="-25" dirty="0">
                <a:latin typeface="Times New Roman" pitchFamily="18" charset="0"/>
                <a:cs typeface="Times New Roman" pitchFamily="18" charset="0"/>
              </a:rPr>
              <a:t>SWA:KA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50163" y="239268"/>
            <a:ext cx="7586472" cy="9890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09600" y="274637"/>
            <a:ext cx="7467600" cy="8683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09600" y="408286"/>
            <a:ext cx="7467600" cy="689291"/>
          </a:xfrm>
          <a:prstGeom prst="rect">
            <a:avLst/>
          </a:prstGeom>
          <a:ln w="12700">
            <a:solidFill>
              <a:srgbClr val="FF6903"/>
            </a:solidFill>
          </a:ln>
        </p:spPr>
        <p:txBody>
          <a:bodyPr vert="horz" wrap="square" lIns="0" tIns="1949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35"/>
              </a:spcBef>
            </a:pPr>
            <a:r>
              <a:rPr sz="3200" b="1" spc="-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12. COPY</a:t>
            </a:r>
            <a:r>
              <a:rPr sz="3200" b="1" spc="10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5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NOTATION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1613661"/>
            <a:ext cx="7294880" cy="35035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7020" marR="149225" indent="-274320">
              <a:lnSpc>
                <a:spcPct val="100000"/>
              </a:lnSpc>
              <a:spcBef>
                <a:spcPts val="100"/>
              </a:spcBef>
              <a:buClr>
                <a:srgbClr val="FD8537"/>
              </a:buClr>
              <a:buSzPct val="68750"/>
              <a:buFont typeface="Wingdings"/>
              <a:buChar char=""/>
              <a:tabLst>
                <a:tab pos="287020" algn="l"/>
              </a:tabLst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When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other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people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sz="2400" b="1" spc="-15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receive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copy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same  </a:t>
            </a:r>
            <a:r>
              <a:rPr sz="2400" b="1" spc="-15" dirty="0">
                <a:latin typeface="Times New Roman" pitchFamily="18" charset="0"/>
                <a:cs typeface="Times New Roman" pitchFamily="18" charset="0"/>
              </a:rPr>
              <a:t>letter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their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names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noted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either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by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their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ranks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by 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alphabetically.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marR="508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68750"/>
              <a:buFont typeface="Wingdings"/>
              <a:buChar char=""/>
              <a:tabLst>
                <a:tab pos="287020" algn="l"/>
              </a:tabLst>
            </a:pPr>
            <a:r>
              <a:rPr sz="2400" spc="-20" dirty="0">
                <a:latin typeface="Times New Roman" pitchFamily="18" charset="0"/>
                <a:cs typeface="Times New Roman" pitchFamily="18" charset="0"/>
              </a:rPr>
              <a:t>Written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just below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reference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initials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enclosure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whichever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is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last.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605"/>
              </a:spcBef>
              <a:buClr>
                <a:srgbClr val="FD8537"/>
              </a:buClr>
              <a:buSzPct val="68750"/>
              <a:buFont typeface="Wingdings"/>
              <a:buChar char=""/>
              <a:tabLst>
                <a:tab pos="287020" algn="l"/>
              </a:tabLst>
            </a:pPr>
            <a:r>
              <a:rPr sz="2400" spc="-30" dirty="0">
                <a:latin typeface="Times New Roman" pitchFamily="18" charset="0"/>
                <a:cs typeface="Times New Roman" pitchFamily="18" charset="0"/>
              </a:rPr>
              <a:t>Type </a:t>
            </a:r>
            <a:r>
              <a:rPr sz="2400" b="1" spc="-30" dirty="0">
                <a:latin typeface="Times New Roman" pitchFamily="18" charset="0"/>
                <a:cs typeface="Times New Roman" pitchFamily="18" charset="0"/>
              </a:rPr>
              <a:t>“cc”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before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names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if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sending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400" spc="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“carbon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6385">
              <a:lnSpc>
                <a:spcPct val="100000"/>
              </a:lnSpc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copy(to)”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“pc”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photocopy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(to).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6385">
              <a:lnSpc>
                <a:spcPct val="100000"/>
              </a:lnSpc>
            </a:pP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CC: Jim Blue,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Jennifer</a:t>
            </a:r>
            <a:r>
              <a:rPr sz="2400" b="1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Louis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7467600" cy="654025"/>
          </a:xfrm>
          <a:prstGeom prst="rect">
            <a:avLst/>
          </a:prstGeom>
          <a:solidFill>
            <a:srgbClr val="FD8537"/>
          </a:solidFill>
          <a:ln w="25400">
            <a:solidFill>
              <a:srgbClr val="BA6025"/>
            </a:solidFill>
          </a:ln>
        </p:spPr>
        <p:txBody>
          <a:bodyPr vert="horz" wrap="square" lIns="0" tIns="160020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260"/>
              </a:spcBef>
            </a:pPr>
            <a:r>
              <a:rPr sz="3200" b="1" spc="-65" dirty="0">
                <a:solidFill>
                  <a:srgbClr val="292300"/>
                </a:solidFill>
                <a:latin typeface="Times New Roman" pitchFamily="18" charset="0"/>
                <a:cs typeface="Times New Roman" pitchFamily="18" charset="0"/>
              </a:rPr>
              <a:t>LAYOUT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9740" y="1236319"/>
            <a:ext cx="8260080" cy="4691028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  <a:tabLst>
                <a:tab pos="469265" algn="l"/>
              </a:tabLst>
            </a:pPr>
            <a:r>
              <a:rPr sz="2400" b="1" spc="-5" dirty="0">
                <a:solidFill>
                  <a:srgbClr val="FD8537"/>
                </a:solidFill>
                <a:latin typeface="Times New Roman" pitchFamily="18" charset="0"/>
                <a:cs typeface="Times New Roman" pitchFamily="18" charset="0"/>
              </a:rPr>
              <a:t>1.	</a:t>
            </a:r>
            <a:r>
              <a:rPr sz="2400" b="1" spc="-10" dirty="0">
                <a:uFill>
                  <a:solidFill>
                    <a:srgbClr val="000000"/>
                  </a:solidFill>
                </a:uFill>
                <a:latin typeface="Times New Roman" pitchFamily="18" charset="0"/>
                <a:cs typeface="Times New Roman" pitchFamily="18" charset="0"/>
              </a:rPr>
              <a:t>BLOCK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469900" indent="-45720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70000"/>
              <a:buFont typeface="Wingdings"/>
              <a:buChar char=""/>
              <a:tabLst>
                <a:tab pos="469265" algn="l"/>
                <a:tab pos="46990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Each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line of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every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part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begins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at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left</a:t>
            </a:r>
            <a:r>
              <a:rPr sz="2400" spc="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margin.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469900" indent="-45720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70000"/>
              <a:buFont typeface="Wingdings"/>
              <a:buChar char=""/>
              <a:tabLst>
                <a:tab pos="469265" algn="l"/>
                <a:tab pos="469900" algn="l"/>
              </a:tabLst>
            </a:pPr>
            <a:r>
              <a:rPr sz="2400" spc="-25" dirty="0">
                <a:latin typeface="Times New Roman" pitchFamily="18" charset="0"/>
                <a:cs typeface="Times New Roman" pitchFamily="18" charset="0"/>
              </a:rPr>
              <a:t>At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least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one line space between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each</a:t>
            </a:r>
            <a:r>
              <a:rPr sz="2400" spc="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part.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469900" indent="-45720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70000"/>
              <a:buFont typeface="Wingdings"/>
              <a:buChar char=""/>
              <a:tabLst>
                <a:tab pos="469265" algn="l"/>
                <a:tab pos="46990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Time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saving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method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beautiful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look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at,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also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known as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American</a:t>
            </a:r>
            <a:r>
              <a:rPr sz="2400" spc="7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style.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  <a:tabLst>
                <a:tab pos="469265" algn="l"/>
              </a:tabLst>
            </a:pPr>
            <a:r>
              <a:rPr sz="2400" b="1" spc="-5" dirty="0">
                <a:solidFill>
                  <a:srgbClr val="FD8537"/>
                </a:solidFill>
                <a:latin typeface="Times New Roman" pitchFamily="18" charset="0"/>
                <a:cs typeface="Times New Roman" pitchFamily="18" charset="0"/>
              </a:rPr>
              <a:t>2.	</a:t>
            </a:r>
            <a:r>
              <a:rPr sz="2400" b="1" dirty="0">
                <a:uFill>
                  <a:solidFill>
                    <a:srgbClr val="000000"/>
                  </a:solidFill>
                </a:uFill>
                <a:latin typeface="Times New Roman" pitchFamily="18" charset="0"/>
                <a:cs typeface="Times New Roman" pitchFamily="18" charset="0"/>
              </a:rPr>
              <a:t>INDENT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469900" indent="-45720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70000"/>
              <a:buFont typeface="Wingdings"/>
              <a:buChar char=""/>
              <a:tabLst>
                <a:tab pos="469265" algn="l"/>
                <a:tab pos="46990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New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paragraphs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begin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about 1.5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centimeters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right of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left</a:t>
            </a:r>
            <a:r>
              <a:rPr sz="2400" spc="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margin.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469900" indent="-457200">
              <a:lnSpc>
                <a:spcPct val="100000"/>
              </a:lnSpc>
              <a:spcBef>
                <a:spcPts val="605"/>
              </a:spcBef>
              <a:buClr>
                <a:srgbClr val="FD8537"/>
              </a:buClr>
              <a:buSzPct val="70000"/>
              <a:buFont typeface="Wingdings"/>
              <a:buChar char=""/>
              <a:tabLst>
                <a:tab pos="469265" algn="l"/>
                <a:tab pos="46990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This style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is also known as Hanging</a:t>
            </a:r>
            <a:r>
              <a:rPr sz="2400" spc="-6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style.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469900" marR="805180" indent="-45720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70000"/>
              <a:buFont typeface="Wingdings"/>
              <a:buChar char=""/>
              <a:tabLst>
                <a:tab pos="469265" algn="l"/>
                <a:tab pos="46990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This method consumes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 lot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of time, looks shabby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therefore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out of 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practice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2700">
              <a:lnSpc>
                <a:spcPct val="100000"/>
              </a:lnSpc>
              <a:spcBef>
                <a:spcPts val="600"/>
              </a:spcBef>
              <a:tabLst>
                <a:tab pos="469265" algn="l"/>
              </a:tabLst>
            </a:pPr>
            <a:r>
              <a:rPr lang="en-US" sz="2400" b="1" dirty="0" smtClean="0">
                <a:uFill>
                  <a:solidFill>
                    <a:srgbClr val="000000"/>
                  </a:solidFill>
                </a:uFill>
                <a:latin typeface="Times New Roman" pitchFamily="18" charset="0"/>
                <a:cs typeface="Times New Roman" pitchFamily="18" charset="0"/>
              </a:rPr>
              <a:t>SEMI </a:t>
            </a:r>
            <a:r>
              <a:rPr lang="en-US" sz="2400" b="1" spc="-5" dirty="0" smtClean="0">
                <a:uFill>
                  <a:solidFill>
                    <a:srgbClr val="000000"/>
                  </a:solidFill>
                </a:uFill>
                <a:latin typeface="Times New Roman" pitchFamily="18" charset="0"/>
                <a:cs typeface="Times New Roman" pitchFamily="18" charset="0"/>
              </a:rPr>
              <a:t>BLOCK/MODIFIED</a:t>
            </a:r>
            <a:r>
              <a:rPr lang="en-US" sz="2400" b="1" spc="-45" dirty="0" smtClean="0">
                <a:uFill>
                  <a:solidFill>
                    <a:srgbClr val="000000"/>
                  </a:solidFill>
                </a:u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spc="-10" dirty="0" smtClean="0">
                <a:uFill>
                  <a:solidFill>
                    <a:srgbClr val="000000"/>
                  </a:solidFill>
                </a:uFill>
                <a:latin typeface="Times New Roman" pitchFamily="18" charset="0"/>
                <a:cs typeface="Times New Roman" pitchFamily="18" charset="0"/>
              </a:rPr>
              <a:t>BLOCK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69900" indent="-45720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70000"/>
              <a:buFont typeface="Wingdings"/>
              <a:buChar char=""/>
              <a:tabLst>
                <a:tab pos="469265" algn="l"/>
                <a:tab pos="469900" algn="l"/>
              </a:tabLst>
            </a:pP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Some parts </a:t>
            </a:r>
            <a:r>
              <a:rPr lang="en-US" sz="2400" spc="-10" dirty="0" smtClean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typed in 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block method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other parts </a:t>
            </a:r>
            <a:r>
              <a:rPr lang="en-US" sz="2400" spc="-10" dirty="0" smtClean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indented.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69900" indent="-457200">
              <a:lnSpc>
                <a:spcPts val="2395"/>
              </a:lnSpc>
              <a:spcBef>
                <a:spcPts val="610"/>
              </a:spcBef>
              <a:buClr>
                <a:srgbClr val="FD8537"/>
              </a:buClr>
              <a:buSzPct val="70000"/>
              <a:buFont typeface="Wingdings"/>
              <a:buChar char=""/>
              <a:tabLst>
                <a:tab pos="469265" algn="l"/>
                <a:tab pos="469900" algn="l"/>
                <a:tab pos="5126355" algn="l"/>
              </a:tabLst>
            </a:pPr>
            <a:r>
              <a:rPr lang="en-US" sz="2400" b="1" spc="-5" dirty="0" smtClean="0">
                <a:latin typeface="Times New Roman" pitchFamily="18" charset="0"/>
                <a:cs typeface="Times New Roman" pitchFamily="18" charset="0"/>
              </a:rPr>
              <a:t>Return address, </a:t>
            </a:r>
            <a:r>
              <a:rPr lang="en-US" sz="2400" b="1" spc="-15" dirty="0" smtClean="0">
                <a:latin typeface="Times New Roman" pitchFamily="18" charset="0"/>
                <a:cs typeface="Times New Roman" pitchFamily="18" charset="0"/>
              </a:rPr>
              <a:t>date, </a:t>
            </a:r>
            <a:r>
              <a:rPr lang="en-US" sz="2400" b="1" spc="-5" dirty="0" smtClean="0">
                <a:latin typeface="Times New Roman" pitchFamily="18" charset="0"/>
                <a:cs typeface="Times New Roman" pitchFamily="18" charset="0"/>
              </a:rPr>
              <a:t>closing</a:t>
            </a:r>
            <a:r>
              <a:rPr lang="en-US" sz="2400" b="1" spc="-2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2400" b="1" spc="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spc="-5" dirty="0" smtClean="0">
                <a:latin typeface="Times New Roman" pitchFamily="18" charset="0"/>
                <a:cs typeface="Times New Roman" pitchFamily="18" charset="0"/>
              </a:rPr>
              <a:t>signature	</a:t>
            </a:r>
            <a:r>
              <a:rPr lang="en-US" sz="2400" spc="-10" dirty="0" smtClean="0">
                <a:latin typeface="Times New Roman" pitchFamily="18" charset="0"/>
                <a:cs typeface="Times New Roman" pitchFamily="18" charset="0"/>
              </a:rPr>
              <a:t>start just to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right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sz="2400" spc="-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</a:t>
            </a:r>
          </a:p>
          <a:p>
            <a:pPr marL="469900">
              <a:lnSpc>
                <a:spcPts val="2395"/>
              </a:lnSpc>
            </a:pPr>
            <a:r>
              <a:rPr lang="en-US" sz="2400" spc="-10" dirty="0" smtClean="0">
                <a:latin typeface="Times New Roman" pitchFamily="18" charset="0"/>
                <a:cs typeface="Times New Roman" pitchFamily="18" charset="0"/>
              </a:rPr>
              <a:t>center 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page or </a:t>
            </a:r>
            <a:r>
              <a:rPr lang="en-US" sz="2400" spc="-15" dirty="0" smtClean="0">
                <a:latin typeface="Times New Roman" pitchFamily="18" charset="0"/>
                <a:cs typeface="Times New Roman" pitchFamily="18" charset="0"/>
              </a:rPr>
              <a:t>may 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be flush with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right</a:t>
            </a:r>
            <a:r>
              <a:rPr lang="en-US" sz="2400" spc="-1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margin.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69900" indent="-45720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70000"/>
              <a:buFont typeface="Wingdings"/>
              <a:buChar char=""/>
              <a:tabLst>
                <a:tab pos="469265" algn="l"/>
                <a:tab pos="469900" algn="l"/>
              </a:tabLst>
            </a:pPr>
            <a:r>
              <a:rPr lang="en-US" sz="2400" spc="-10" dirty="0" smtClean="0">
                <a:latin typeface="Times New Roman" pitchFamily="18" charset="0"/>
                <a:cs typeface="Times New Roman" pitchFamily="18" charset="0"/>
              </a:rPr>
              <a:t>Most 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widely </a:t>
            </a:r>
            <a:r>
              <a:rPr lang="en-US" sz="2400" spc="-15" dirty="0" smtClean="0">
                <a:latin typeface="Times New Roman" pitchFamily="18" charset="0"/>
                <a:cs typeface="Times New Roman" pitchFamily="18" charset="0"/>
              </a:rPr>
              <a:t>followed 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method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our country specially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govt.</a:t>
            </a:r>
            <a:r>
              <a:rPr lang="en-US" sz="2400" spc="-2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pc="-10" dirty="0" smtClean="0">
                <a:latin typeface="Times New Roman" pitchFamily="18" charset="0"/>
                <a:cs typeface="Times New Roman" pitchFamily="18" charset="0"/>
              </a:rPr>
              <a:t>offices.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400" y="914400"/>
            <a:ext cx="8632317" cy="4648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7467600" cy="659155"/>
          </a:xfrm>
          <a:prstGeom prst="rect">
            <a:avLst/>
          </a:prstGeom>
          <a:solidFill>
            <a:srgbClr val="FD8537"/>
          </a:solidFill>
          <a:ln w="25400">
            <a:solidFill>
              <a:srgbClr val="BA6025"/>
            </a:solidFill>
          </a:ln>
        </p:spPr>
        <p:txBody>
          <a:bodyPr vert="horz" wrap="square" lIns="0" tIns="165100" rIns="0" bIns="0" rtlCol="0">
            <a:spAutoFit/>
          </a:bodyPr>
          <a:lstStyle/>
          <a:p>
            <a:pPr marL="1186180">
              <a:lnSpc>
                <a:spcPct val="100000"/>
              </a:lnSpc>
              <a:spcBef>
                <a:spcPts val="1300"/>
              </a:spcBef>
            </a:pPr>
            <a:r>
              <a:rPr sz="3200" b="1" dirty="0">
                <a:solidFill>
                  <a:srgbClr val="292300"/>
                </a:solidFill>
                <a:latin typeface="Times New Roman" pitchFamily="18" charset="0"/>
                <a:cs typeface="Times New Roman" pitchFamily="18" charset="0"/>
              </a:rPr>
              <a:t>TYPES OF BUSINESS</a:t>
            </a:r>
            <a:r>
              <a:rPr sz="3200" b="1" spc="-40" dirty="0">
                <a:solidFill>
                  <a:srgbClr val="292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solidFill>
                  <a:srgbClr val="292300"/>
                </a:solidFill>
                <a:latin typeface="Times New Roman" pitchFamily="18" charset="0"/>
                <a:cs typeface="Times New Roman" pitchFamily="18" charset="0"/>
              </a:rPr>
              <a:t>LETTERS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583181"/>
            <a:ext cx="5026660" cy="486735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7020" indent="-274320">
              <a:lnSpc>
                <a:spcPct val="100000"/>
              </a:lnSpc>
              <a:spcBef>
                <a:spcPts val="95"/>
              </a:spcBef>
              <a:buClr>
                <a:srgbClr val="FD8537"/>
              </a:buClr>
              <a:buSzPct val="127272"/>
              <a:buFont typeface="Arial"/>
              <a:buChar char="•"/>
              <a:tabLst>
                <a:tab pos="286385" algn="l"/>
                <a:tab pos="28702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Inquiry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335"/>
              </a:spcBef>
              <a:buClr>
                <a:srgbClr val="FD8537"/>
              </a:buClr>
              <a:buSzPct val="127272"/>
              <a:buFont typeface="Arial"/>
              <a:buChar char="•"/>
              <a:tabLst>
                <a:tab pos="286385" algn="l"/>
                <a:tab pos="287020" algn="l"/>
              </a:tabLst>
            </a:pPr>
            <a:r>
              <a:rPr sz="2400" spc="-15" dirty="0">
                <a:latin typeface="Times New Roman" pitchFamily="18" charset="0"/>
                <a:cs typeface="Times New Roman" pitchFamily="18" charset="0"/>
              </a:rPr>
              <a:t>Order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340"/>
              </a:spcBef>
              <a:buClr>
                <a:srgbClr val="FD8537"/>
              </a:buClr>
              <a:buSzPct val="127272"/>
              <a:buFont typeface="Arial"/>
              <a:buChar char="•"/>
              <a:tabLst>
                <a:tab pos="286385" algn="l"/>
                <a:tab pos="287020" algn="l"/>
              </a:tabLst>
            </a:pPr>
            <a:r>
              <a:rPr sz="2400" spc="-15" dirty="0">
                <a:latin typeface="Times New Roman" pitchFamily="18" charset="0"/>
                <a:cs typeface="Times New Roman" pitchFamily="18" charset="0"/>
              </a:rPr>
              <a:t>Refusal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335"/>
              </a:spcBef>
              <a:buClr>
                <a:srgbClr val="FD8537"/>
              </a:buClr>
              <a:buSzPct val="127272"/>
              <a:buFont typeface="Arial"/>
              <a:buChar char="•"/>
              <a:tabLst>
                <a:tab pos="286385" algn="l"/>
                <a:tab pos="28702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Acceptance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335"/>
              </a:spcBef>
              <a:buClr>
                <a:srgbClr val="FD8537"/>
              </a:buClr>
              <a:buSzPct val="127272"/>
              <a:buFont typeface="Arial"/>
              <a:buChar char="•"/>
              <a:tabLst>
                <a:tab pos="286385" algn="l"/>
                <a:tab pos="28702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Quotation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340"/>
              </a:spcBef>
              <a:buClr>
                <a:srgbClr val="FD8537"/>
              </a:buClr>
              <a:buSzPct val="127272"/>
              <a:buFont typeface="Arial"/>
              <a:buChar char="•"/>
              <a:tabLst>
                <a:tab pos="286385" algn="l"/>
                <a:tab pos="28702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Follow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up or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Cancelation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335"/>
              </a:spcBef>
              <a:buClr>
                <a:srgbClr val="FD8537"/>
              </a:buClr>
              <a:buSzPct val="127272"/>
              <a:buFont typeface="Arial"/>
              <a:buChar char="•"/>
              <a:tabLst>
                <a:tab pos="286385" algn="l"/>
                <a:tab pos="28702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Compliance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335"/>
              </a:spcBef>
              <a:buClr>
                <a:srgbClr val="FD8537"/>
              </a:buClr>
              <a:buSzPct val="127272"/>
              <a:buFont typeface="Arial"/>
              <a:buChar char="•"/>
              <a:tabLst>
                <a:tab pos="286385" algn="l"/>
                <a:tab pos="28702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Complaints, Claims,</a:t>
            </a:r>
            <a:r>
              <a:rPr sz="2400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Adjustments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340"/>
              </a:spcBef>
              <a:buClr>
                <a:srgbClr val="FD8537"/>
              </a:buClr>
              <a:buSzPct val="127272"/>
              <a:buFont typeface="Arial"/>
              <a:buChar char="•"/>
              <a:tabLst>
                <a:tab pos="286385" algn="l"/>
                <a:tab pos="287020" algn="l"/>
              </a:tabLst>
            </a:pPr>
            <a:r>
              <a:rPr sz="2400" spc="-15" dirty="0">
                <a:latin typeface="Times New Roman" pitchFamily="18" charset="0"/>
                <a:cs typeface="Times New Roman" pitchFamily="18" charset="0"/>
              </a:rPr>
              <a:t>Settlement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335"/>
              </a:spcBef>
              <a:buClr>
                <a:srgbClr val="FD8537"/>
              </a:buClr>
              <a:buSzPct val="127272"/>
              <a:buFont typeface="Arial"/>
              <a:buChar char="•"/>
              <a:tabLst>
                <a:tab pos="286385" algn="l"/>
                <a:tab pos="28702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Collection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335"/>
              </a:spcBef>
              <a:buClr>
                <a:srgbClr val="FD8537"/>
              </a:buClr>
              <a:buSzPct val="127272"/>
              <a:buFont typeface="Arial"/>
              <a:buChar char="•"/>
              <a:tabLst>
                <a:tab pos="286385" algn="l"/>
                <a:tab pos="28702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Agency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340"/>
              </a:spcBef>
              <a:buClr>
                <a:srgbClr val="FD8537"/>
              </a:buClr>
              <a:buSzPct val="127272"/>
              <a:buFont typeface="Arial"/>
              <a:buChar char="•"/>
              <a:tabLst>
                <a:tab pos="286385" algn="l"/>
                <a:tab pos="28702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Sales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letters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457263"/>
            <a:ext cx="7467600" cy="670055"/>
          </a:xfrm>
          <a:prstGeom prst="rect">
            <a:avLst/>
          </a:prstGeom>
          <a:solidFill>
            <a:srgbClr val="FD8537"/>
          </a:solidFill>
          <a:ln w="25400">
            <a:solidFill>
              <a:srgbClr val="BA6025"/>
            </a:solidFill>
          </a:ln>
        </p:spPr>
        <p:txBody>
          <a:bodyPr vert="horz" wrap="square" lIns="0" tIns="17589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385"/>
              </a:spcBef>
            </a:pPr>
            <a:r>
              <a:rPr sz="3200" b="1" dirty="0">
                <a:solidFill>
                  <a:srgbClr val="292300"/>
                </a:solidFill>
                <a:latin typeface="Times New Roman" pitchFamily="18" charset="0"/>
                <a:cs typeface="Times New Roman" pitchFamily="18" charset="0"/>
              </a:rPr>
              <a:t>BUSINESS</a:t>
            </a:r>
            <a:r>
              <a:rPr sz="3200" b="1" spc="-45" dirty="0">
                <a:solidFill>
                  <a:srgbClr val="292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solidFill>
                  <a:srgbClr val="292300"/>
                </a:solidFill>
                <a:latin typeface="Times New Roman" pitchFamily="18" charset="0"/>
                <a:cs typeface="Times New Roman" pitchFamily="18" charset="0"/>
              </a:rPr>
              <a:t>LETTER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540" y="1540509"/>
            <a:ext cx="8340090" cy="481478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87020" marR="5080" indent="-274320" algn="just">
              <a:lnSpc>
                <a:spcPct val="100000"/>
              </a:lnSpc>
              <a:spcBef>
                <a:spcPts val="105"/>
              </a:spcBef>
              <a:buClr>
                <a:srgbClr val="FD8537"/>
              </a:buClr>
              <a:buSzPct val="70000"/>
              <a:buFont typeface="Wingdings"/>
              <a:buChar char=""/>
              <a:tabLst>
                <a:tab pos="286385" algn="l"/>
                <a:tab pos="287020" algn="l"/>
              </a:tabLst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It is </a:t>
            </a:r>
            <a:r>
              <a:rPr sz="2400" dirty="0">
                <a:solidFill>
                  <a:srgbClr val="29230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sz="2400" b="1" spc="-15" dirty="0">
                <a:solidFill>
                  <a:srgbClr val="292300"/>
                </a:solidFill>
                <a:latin typeface="Times New Roman" pitchFamily="18" charset="0"/>
                <a:cs typeface="Times New Roman" pitchFamily="18" charset="0"/>
              </a:rPr>
              <a:t>letter </a:t>
            </a:r>
            <a:r>
              <a:rPr sz="2400" b="1" spc="-10" dirty="0">
                <a:solidFill>
                  <a:srgbClr val="292300"/>
                </a:solidFill>
                <a:latin typeface="Times New Roman" pitchFamily="18" charset="0"/>
                <a:cs typeface="Times New Roman" pitchFamily="18" charset="0"/>
              </a:rPr>
              <a:t>written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formal language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, used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when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writing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one business 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organization </a:t>
            </a:r>
            <a:r>
              <a:rPr sz="2400" b="1" spc="-15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another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correspondence between such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organizations 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their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customers,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clients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other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external</a:t>
            </a:r>
            <a:r>
              <a:rPr sz="2400" spc="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parties.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marR="277495" indent="-274320" algn="just">
              <a:lnSpc>
                <a:spcPct val="100000"/>
              </a:lnSpc>
              <a:spcBef>
                <a:spcPts val="5"/>
              </a:spcBef>
              <a:buClr>
                <a:srgbClr val="FD8537"/>
              </a:buClr>
              <a:buSzPct val="70000"/>
              <a:buFont typeface="Wingdings"/>
              <a:buChar char=""/>
              <a:tabLst>
                <a:tab pos="287020" algn="l"/>
              </a:tabLst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They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used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different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purposes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like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placing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orders,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making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inquiries’,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making credit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request,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requesting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claims and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adjustment,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apologize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 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wrong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or simply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to convey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goodwill.</a:t>
            </a:r>
            <a:r>
              <a:rPr sz="2400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etc.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marR="444500" indent="-274320" algn="just">
              <a:lnSpc>
                <a:spcPct val="100000"/>
              </a:lnSpc>
              <a:spcBef>
                <a:spcPts val="5"/>
              </a:spcBef>
              <a:buClr>
                <a:srgbClr val="FD8537"/>
              </a:buClr>
              <a:buSzPct val="70000"/>
              <a:buFont typeface="Wingdings"/>
              <a:buChar char=""/>
              <a:tabLst>
                <a:tab pos="286385" algn="l"/>
                <a:tab pos="287020" algn="l"/>
              </a:tabLst>
            </a:pPr>
            <a:r>
              <a:rPr sz="2400" spc="-20" smtClean="0">
                <a:latin typeface="Times New Roman" pitchFamily="18" charset="0"/>
                <a:cs typeface="Times New Roman" pitchFamily="18" charset="0"/>
              </a:rPr>
              <a:t>Even </a:t>
            </a:r>
            <a:r>
              <a:rPr sz="2400" spc="-35" dirty="0">
                <a:latin typeface="Times New Roman" pitchFamily="18" charset="0"/>
                <a:cs typeface="Times New Roman" pitchFamily="18" charset="0"/>
              </a:rPr>
              <a:t>today,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they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are very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useful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because it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produces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permanent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record, 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they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confidential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formal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delivers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persuasive,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well-considered  messages.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 algn="just">
              <a:lnSpc>
                <a:spcPct val="100000"/>
              </a:lnSpc>
              <a:buClr>
                <a:srgbClr val="FD8537"/>
              </a:buClr>
              <a:buSzPct val="70000"/>
              <a:buFont typeface="Wingdings"/>
              <a:buChar char=""/>
              <a:tabLst>
                <a:tab pos="286385" algn="l"/>
                <a:tab pos="287020" algn="l"/>
              </a:tabLst>
            </a:pPr>
            <a:r>
              <a:rPr sz="2400" smtClean="0">
                <a:latin typeface="Times New Roman" pitchFamily="18" charset="0"/>
                <a:cs typeface="Times New Roman" pitchFamily="18" charset="0"/>
              </a:rPr>
              <a:t>Style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letter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depends on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relationship between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parties</a:t>
            </a:r>
            <a:r>
              <a:rPr sz="2400" spc="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concerned.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537461"/>
            <a:ext cx="7962900" cy="335220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287020" indent="-274320">
              <a:lnSpc>
                <a:spcPct val="100000"/>
              </a:lnSpc>
              <a:spcBef>
                <a:spcPts val="700"/>
              </a:spcBef>
              <a:buClr>
                <a:srgbClr val="FD8537"/>
              </a:buClr>
              <a:buSzPct val="68750"/>
              <a:buFont typeface="Wingdings"/>
              <a:buChar char=""/>
              <a:tabLst>
                <a:tab pos="287020" algn="l"/>
              </a:tabLst>
            </a:pP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OPENING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68750"/>
              <a:buFont typeface="Wingdings"/>
              <a:buChar char=""/>
              <a:tabLst>
                <a:tab pos="286385" algn="l"/>
                <a:tab pos="287020" algn="l"/>
                <a:tab pos="3282315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Mention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Best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news	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or summarise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main</a:t>
            </a:r>
            <a:r>
              <a:rPr sz="2400" spc="-6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idea.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buClr>
                <a:srgbClr val="FD8537"/>
              </a:buClr>
              <a:buSzPct val="68750"/>
              <a:buFont typeface="Wingdings"/>
              <a:buChar char=""/>
              <a:tabLst>
                <a:tab pos="287020" algn="l"/>
              </a:tabLst>
            </a:pPr>
            <a:r>
              <a:rPr sz="2400" b="1" spc="-5" smtClean="0">
                <a:latin typeface="Times New Roman" pitchFamily="18" charset="0"/>
                <a:cs typeface="Times New Roman" pitchFamily="18" charset="0"/>
              </a:rPr>
              <a:t>MIDDLE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68750"/>
              <a:buFont typeface="Wingdings"/>
              <a:buChar char=""/>
              <a:tabLst>
                <a:tab pos="286385" algn="l"/>
                <a:tab pos="28702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Explanations, details,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reader benefits,</a:t>
            </a:r>
            <a:r>
              <a:rPr sz="2400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background.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buClr>
                <a:srgbClr val="FD8537"/>
              </a:buClr>
              <a:buSzPct val="68750"/>
              <a:buFont typeface="Wingdings"/>
              <a:buChar char=""/>
              <a:tabLst>
                <a:tab pos="287020" algn="l"/>
              </a:tabLst>
            </a:pPr>
            <a:r>
              <a:rPr sz="2400" b="1" smtClean="0">
                <a:latin typeface="Times New Roman" pitchFamily="18" charset="0"/>
                <a:cs typeface="Times New Roman" pitchFamily="18" charset="0"/>
              </a:rPr>
              <a:t>END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68750"/>
              <a:buFont typeface="Wingdings"/>
              <a:buChar char=""/>
              <a:tabLst>
                <a:tab pos="286385" algn="l"/>
                <a:tab pos="28702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Use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goodwill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ending.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marR="508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68750"/>
              <a:buFont typeface="Wingdings"/>
              <a:buChar char=""/>
              <a:tabLst>
                <a:tab pos="286385" algn="l"/>
                <a:tab pos="287020" algn="l"/>
              </a:tabLst>
            </a:pPr>
            <a:r>
              <a:rPr sz="2400" spc="-15" dirty="0">
                <a:latin typeface="Times New Roman" pitchFamily="18" charset="0"/>
                <a:cs typeface="Times New Roman" pitchFamily="18" charset="0"/>
              </a:rPr>
              <a:t>Positive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friendly,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clear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statement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action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desired, motivation 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action, willingness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help 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further,</a:t>
            </a:r>
            <a:r>
              <a:rPr sz="2400" spc="-7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appreciation.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001000" cy="659155"/>
          </a:xfrm>
          <a:prstGeom prst="rect">
            <a:avLst/>
          </a:prstGeom>
          <a:solidFill>
            <a:srgbClr val="FD8537"/>
          </a:solidFill>
          <a:ln w="25400">
            <a:solidFill>
              <a:srgbClr val="BA6025"/>
            </a:solidFill>
          </a:ln>
        </p:spPr>
        <p:txBody>
          <a:bodyPr vert="horz" wrap="square" lIns="0" tIns="165100" rIns="0" bIns="0" rtlCol="0">
            <a:spAutoFit/>
          </a:bodyPr>
          <a:lstStyle/>
          <a:p>
            <a:pPr marL="1106805">
              <a:lnSpc>
                <a:spcPct val="100000"/>
              </a:lnSpc>
              <a:spcBef>
                <a:spcPts val="1300"/>
              </a:spcBef>
            </a:pPr>
            <a:r>
              <a:rPr sz="3200" b="1" spc="10" dirty="0">
                <a:solidFill>
                  <a:srgbClr val="292300"/>
                </a:solidFill>
                <a:latin typeface="Times New Roman" pitchFamily="18" charset="0"/>
                <a:cs typeface="Times New Roman" pitchFamily="18" charset="0"/>
              </a:rPr>
              <a:t>GOOD </a:t>
            </a:r>
            <a:r>
              <a:rPr sz="3200" b="1" dirty="0">
                <a:solidFill>
                  <a:srgbClr val="292300"/>
                </a:solidFill>
                <a:latin typeface="Times New Roman" pitchFamily="18" charset="0"/>
                <a:cs typeface="Times New Roman" pitchFamily="18" charset="0"/>
              </a:rPr>
              <a:t>/ NEUTRAL NEWS</a:t>
            </a:r>
            <a:r>
              <a:rPr sz="3200" b="1" spc="-70" dirty="0">
                <a:solidFill>
                  <a:srgbClr val="292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5" dirty="0">
                <a:solidFill>
                  <a:srgbClr val="292300"/>
                </a:solidFill>
                <a:latin typeface="Times New Roman" pitchFamily="18" charset="0"/>
                <a:cs typeface="Times New Roman" pitchFamily="18" charset="0"/>
              </a:rPr>
              <a:t>LETTERS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4540" y="519125"/>
            <a:ext cx="8074660" cy="536108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87020" indent="-274320">
              <a:lnSpc>
                <a:spcPct val="100000"/>
              </a:lnSpc>
              <a:spcBef>
                <a:spcPts val="105"/>
              </a:spcBef>
              <a:buClr>
                <a:srgbClr val="FD8537"/>
              </a:buClr>
              <a:buSzPct val="70000"/>
              <a:buFont typeface="Wingdings"/>
              <a:buChar char=""/>
              <a:tabLst>
                <a:tab pos="287020" algn="l"/>
                <a:tab pos="287655" algn="l"/>
              </a:tabLst>
            </a:pPr>
            <a:r>
              <a:rPr sz="3200" b="1" spc="-10" dirty="0">
                <a:uFill>
                  <a:solidFill>
                    <a:srgbClr val="000000"/>
                  </a:solidFill>
                </a:uFill>
                <a:latin typeface="Times New Roman" pitchFamily="18" charset="0"/>
                <a:cs typeface="Times New Roman" pitchFamily="18" charset="0"/>
              </a:rPr>
              <a:t>Examples </a:t>
            </a:r>
            <a:r>
              <a:rPr sz="3200" b="1" dirty="0">
                <a:uFill>
                  <a:solidFill>
                    <a:srgbClr val="000000"/>
                  </a:solidFill>
                </a:uFill>
                <a:latin typeface="Times New Roman" pitchFamily="18" charset="0"/>
                <a:cs typeface="Times New Roman" pitchFamily="18" charset="0"/>
              </a:rPr>
              <a:t>of Good/ </a:t>
            </a:r>
            <a:r>
              <a:rPr sz="3200" b="1" spc="-10" dirty="0">
                <a:uFill>
                  <a:solidFill>
                    <a:srgbClr val="000000"/>
                  </a:solidFill>
                </a:uFill>
                <a:latin typeface="Times New Roman" pitchFamily="18" charset="0"/>
                <a:cs typeface="Times New Roman" pitchFamily="18" charset="0"/>
              </a:rPr>
              <a:t>Neutral </a:t>
            </a:r>
            <a:r>
              <a:rPr sz="3200" b="1" spc="-5" dirty="0">
                <a:uFill>
                  <a:solidFill>
                    <a:srgbClr val="000000"/>
                  </a:solidFill>
                </a:uFill>
                <a:latin typeface="Times New Roman" pitchFamily="18" charset="0"/>
                <a:cs typeface="Times New Roman" pitchFamily="18" charset="0"/>
              </a:rPr>
              <a:t>news</a:t>
            </a:r>
            <a:r>
              <a:rPr sz="3200" b="1" spc="-20" dirty="0">
                <a:uFill>
                  <a:solidFill>
                    <a:srgbClr val="000000"/>
                  </a:solidFill>
                </a:u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15" dirty="0">
                <a:uFill>
                  <a:solidFill>
                    <a:srgbClr val="000000"/>
                  </a:solidFill>
                </a:uFill>
                <a:latin typeface="Times New Roman" pitchFamily="18" charset="0"/>
                <a:cs typeface="Times New Roman" pitchFamily="18" charset="0"/>
              </a:rPr>
              <a:t>letters:</a:t>
            </a:r>
            <a:endParaRPr sz="32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650">
              <a:latin typeface="Times New Roman"/>
              <a:cs typeface="Times New Roman"/>
            </a:endParaRPr>
          </a:p>
          <a:p>
            <a:pPr marL="287020" indent="-274320">
              <a:lnSpc>
                <a:spcPct val="100000"/>
              </a:lnSpc>
              <a:buClr>
                <a:srgbClr val="FD8537"/>
              </a:buClr>
              <a:buSzPct val="68181"/>
              <a:buFont typeface="Wingdings"/>
              <a:buChar char=""/>
              <a:tabLst>
                <a:tab pos="287655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Approving</a:t>
            </a:r>
            <a:r>
              <a:rPr sz="2400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Credit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335"/>
              </a:spcBef>
              <a:buClr>
                <a:srgbClr val="FD8537"/>
              </a:buClr>
              <a:buSzPct val="68181"/>
              <a:buFont typeface="Wingdings"/>
              <a:buChar char=""/>
              <a:tabLst>
                <a:tab pos="287655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Acknowledgements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340"/>
              </a:spcBef>
              <a:buClr>
                <a:srgbClr val="FD8537"/>
              </a:buClr>
              <a:buSzPct val="68181"/>
              <a:buFont typeface="Wingdings"/>
              <a:buChar char=""/>
              <a:tabLst>
                <a:tab pos="287655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Acceptance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letters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335"/>
              </a:spcBef>
              <a:buClr>
                <a:srgbClr val="FD8537"/>
              </a:buClr>
              <a:buSzPct val="68181"/>
              <a:buFont typeface="Wingdings"/>
              <a:buChar char=""/>
              <a:tabLst>
                <a:tab pos="287655" algn="l"/>
              </a:tabLst>
            </a:pPr>
            <a:r>
              <a:rPr sz="2400" spc="-20" dirty="0">
                <a:latin typeface="Times New Roman" pitchFamily="18" charset="0"/>
                <a:cs typeface="Times New Roman" pitchFamily="18" charset="0"/>
              </a:rPr>
              <a:t>Letters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Appreciation, Congratulations,</a:t>
            </a:r>
            <a:r>
              <a:rPr sz="2400" spc="7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Condolence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340"/>
              </a:spcBef>
              <a:buClr>
                <a:srgbClr val="FD8537"/>
              </a:buClr>
              <a:buSzPct val="68181"/>
              <a:buFont typeface="Wingdings"/>
              <a:buChar char=""/>
              <a:tabLst>
                <a:tab pos="287655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Confirmations,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Granting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favors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and other</a:t>
            </a:r>
            <a:r>
              <a:rPr sz="2400" spc="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requests.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335"/>
              </a:spcBef>
              <a:buClr>
                <a:srgbClr val="FD8537"/>
              </a:buClr>
              <a:buSzPct val="68181"/>
              <a:buFont typeface="Wingdings"/>
              <a:buChar char=""/>
              <a:tabLst>
                <a:tab pos="287655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Summaries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335"/>
              </a:spcBef>
              <a:buClr>
                <a:srgbClr val="FD8537"/>
              </a:buClr>
              <a:buSzPct val="68181"/>
              <a:buFont typeface="Wingdings"/>
              <a:buChar char=""/>
              <a:tabLst>
                <a:tab pos="287655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Adjustments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340"/>
              </a:spcBef>
              <a:buClr>
                <a:srgbClr val="FD8537"/>
              </a:buClr>
              <a:buSzPct val="68181"/>
              <a:buFont typeface="Wingdings"/>
              <a:buChar char=""/>
              <a:tabLst>
                <a:tab pos="287655" algn="l"/>
              </a:tabLst>
            </a:pPr>
            <a:r>
              <a:rPr sz="2400" spc="-25" dirty="0">
                <a:latin typeface="Times New Roman" pitchFamily="18" charset="0"/>
                <a:cs typeface="Times New Roman" pitchFamily="18" charset="0"/>
              </a:rPr>
              <a:t>Transmittals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335"/>
              </a:spcBef>
              <a:buClr>
                <a:srgbClr val="FD8537"/>
              </a:buClr>
              <a:buSzPct val="68181"/>
              <a:buFont typeface="Wingdings"/>
              <a:buChar char=""/>
              <a:tabLst>
                <a:tab pos="287655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Announcements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335"/>
              </a:spcBef>
              <a:buClr>
                <a:srgbClr val="FD8537"/>
              </a:buClr>
              <a:buSzPct val="68181"/>
              <a:buFont typeface="Wingdings"/>
              <a:buChar char=""/>
              <a:tabLst>
                <a:tab pos="287655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Goodwill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messages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335"/>
              </a:spcBef>
              <a:buClr>
                <a:srgbClr val="FD8537"/>
              </a:buClr>
              <a:buSzPct val="68181"/>
              <a:buFont typeface="Wingdings"/>
              <a:buChar char=""/>
              <a:tabLst>
                <a:tab pos="287655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Thank your notes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001000" cy="620683"/>
          </a:xfrm>
          <a:prstGeom prst="rect">
            <a:avLst/>
          </a:prstGeom>
          <a:solidFill>
            <a:srgbClr val="FD8537"/>
          </a:solidFill>
          <a:ln w="25400">
            <a:solidFill>
              <a:srgbClr val="BA6025"/>
            </a:solidFill>
          </a:ln>
        </p:spPr>
        <p:txBody>
          <a:bodyPr vert="horz" wrap="square" lIns="0" tIns="127000" rIns="0" bIns="0" rtlCol="0">
            <a:spAutoFit/>
          </a:bodyPr>
          <a:lstStyle/>
          <a:p>
            <a:pPr marL="1219835">
              <a:lnSpc>
                <a:spcPct val="100000"/>
              </a:lnSpc>
              <a:spcBef>
                <a:spcPts val="1000"/>
              </a:spcBef>
            </a:pPr>
            <a:r>
              <a:rPr sz="3200" b="1" dirty="0">
                <a:solidFill>
                  <a:srgbClr val="292300"/>
                </a:solidFill>
                <a:latin typeface="Times New Roman" pitchFamily="18" charset="0"/>
                <a:cs typeface="Times New Roman" pitchFamily="18" charset="0"/>
              </a:rPr>
              <a:t>BAD / </a:t>
            </a:r>
            <a:r>
              <a:rPr sz="3200" b="1" spc="-10" dirty="0">
                <a:solidFill>
                  <a:srgbClr val="292300"/>
                </a:solidFill>
                <a:latin typeface="Times New Roman" pitchFamily="18" charset="0"/>
                <a:cs typeface="Times New Roman" pitchFamily="18" charset="0"/>
              </a:rPr>
              <a:t>NEGATIVE </a:t>
            </a:r>
            <a:r>
              <a:rPr sz="3200" b="1" dirty="0">
                <a:solidFill>
                  <a:srgbClr val="292300"/>
                </a:solidFill>
                <a:latin typeface="Times New Roman" pitchFamily="18" charset="0"/>
                <a:cs typeface="Times New Roman" pitchFamily="18" charset="0"/>
              </a:rPr>
              <a:t>NEWS</a:t>
            </a:r>
            <a:r>
              <a:rPr sz="3200" b="1" spc="-25" dirty="0">
                <a:solidFill>
                  <a:srgbClr val="292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5" dirty="0">
                <a:solidFill>
                  <a:srgbClr val="292300"/>
                </a:solidFill>
                <a:latin typeface="Times New Roman" pitchFamily="18" charset="0"/>
                <a:cs typeface="Times New Roman" pitchFamily="18" charset="0"/>
              </a:rPr>
              <a:t>LETTERS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9740" y="1327149"/>
            <a:ext cx="7752715" cy="514948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75615" indent="-462915">
              <a:lnSpc>
                <a:spcPct val="100000"/>
              </a:lnSpc>
              <a:spcBef>
                <a:spcPts val="95"/>
              </a:spcBef>
              <a:buClr>
                <a:srgbClr val="FD8537"/>
              </a:buClr>
              <a:buSzPct val="68181"/>
              <a:buFont typeface="Wingdings"/>
              <a:buChar char=""/>
              <a:tabLst>
                <a:tab pos="475615" algn="l"/>
                <a:tab pos="476250" algn="l"/>
              </a:tabLst>
            </a:pP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OPENING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469900" indent="-457200">
              <a:lnSpc>
                <a:spcPct val="100000"/>
              </a:lnSpc>
              <a:spcBef>
                <a:spcPts val="70"/>
              </a:spcBef>
              <a:buClr>
                <a:srgbClr val="FD8537"/>
              </a:buClr>
              <a:buSzPct val="68181"/>
              <a:buAutoNum type="arabicPeriod"/>
              <a:tabLst>
                <a:tab pos="469265" algn="l"/>
                <a:tab pos="469900" algn="l"/>
              </a:tabLst>
            </a:pPr>
            <a:r>
              <a:rPr sz="2400" spc="-15" dirty="0">
                <a:latin typeface="Times New Roman" pitchFamily="18" charset="0"/>
                <a:cs typeface="Times New Roman" pitchFamily="18" charset="0"/>
              </a:rPr>
              <a:t>Buffer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469900" indent="-457200">
              <a:lnSpc>
                <a:spcPct val="100000"/>
              </a:lnSpc>
              <a:spcBef>
                <a:spcPts val="75"/>
              </a:spcBef>
              <a:buClr>
                <a:srgbClr val="FD8537"/>
              </a:buClr>
              <a:buSzPct val="68181"/>
              <a:buAutoNum type="arabicPeriod"/>
              <a:tabLst>
                <a:tab pos="469265" algn="l"/>
                <a:tab pos="46990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Begin with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reader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interest</a:t>
            </a:r>
            <a:r>
              <a:rPr sz="2400" spc="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information.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469900" indent="-457200">
              <a:lnSpc>
                <a:spcPct val="100000"/>
              </a:lnSpc>
              <a:spcBef>
                <a:spcPts val="75"/>
              </a:spcBef>
              <a:buClr>
                <a:srgbClr val="FD8537"/>
              </a:buClr>
              <a:buSzPct val="68181"/>
              <a:buAutoNum type="arabicPeriod"/>
              <a:tabLst>
                <a:tab pos="469265" algn="l"/>
                <a:tab pos="46990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Agreement, Appreciation, Assurance, Compliment,</a:t>
            </a:r>
            <a:r>
              <a:rPr sz="2400" spc="1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Cooperation.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469900" indent="-457200">
              <a:lnSpc>
                <a:spcPct val="100000"/>
              </a:lnSpc>
              <a:spcBef>
                <a:spcPts val="70"/>
              </a:spcBef>
              <a:buClr>
                <a:srgbClr val="FD8537"/>
              </a:buClr>
              <a:buSzPct val="68181"/>
              <a:buAutoNum type="arabicPeriod"/>
              <a:tabLst>
                <a:tab pos="469265" algn="l"/>
                <a:tab pos="46990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Give good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news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(if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you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can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grant</a:t>
            </a:r>
            <a:r>
              <a:rPr sz="2400" spc="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any)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469900" indent="-457200">
              <a:lnSpc>
                <a:spcPct val="100000"/>
              </a:lnSpc>
              <a:buClr>
                <a:srgbClr val="FD8537"/>
              </a:buClr>
              <a:buSzPct val="68181"/>
              <a:buFont typeface="Wingdings"/>
              <a:buChar char=""/>
              <a:tabLst>
                <a:tab pos="469265" algn="l"/>
                <a:tab pos="469900" algn="l"/>
              </a:tabLst>
            </a:pPr>
            <a:r>
              <a:rPr sz="2400" b="1" spc="-10" smtClean="0">
                <a:latin typeface="Times New Roman" pitchFamily="18" charset="0"/>
                <a:cs typeface="Times New Roman" pitchFamily="18" charset="0"/>
              </a:rPr>
              <a:t>IDDLE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469900" indent="-457200">
              <a:lnSpc>
                <a:spcPct val="100000"/>
              </a:lnSpc>
              <a:spcBef>
                <a:spcPts val="75"/>
              </a:spcBef>
              <a:buClr>
                <a:srgbClr val="FD8537"/>
              </a:buClr>
              <a:buSzPct val="68181"/>
              <a:buAutoNum type="arabicPeriod"/>
              <a:tabLst>
                <a:tab pos="469265" algn="l"/>
                <a:tab pos="46990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Present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negative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element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as positively as</a:t>
            </a:r>
            <a:r>
              <a:rPr sz="2400" spc="5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possible.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469900" indent="-457200">
              <a:lnSpc>
                <a:spcPct val="100000"/>
              </a:lnSpc>
              <a:spcBef>
                <a:spcPts val="70"/>
              </a:spcBef>
              <a:buClr>
                <a:srgbClr val="FD8537"/>
              </a:buClr>
              <a:buSzPct val="68181"/>
              <a:buAutoNum type="arabicPeriod"/>
              <a:tabLst>
                <a:tab pos="469265" algn="l"/>
                <a:tab pos="46990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Explanation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analysis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of the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 circumstances.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469900" marR="869315" indent="-457200">
              <a:lnSpc>
                <a:spcPts val="2110"/>
              </a:lnSpc>
              <a:spcBef>
                <a:spcPts val="585"/>
              </a:spcBef>
              <a:buClr>
                <a:srgbClr val="FD8537"/>
              </a:buClr>
              <a:buSzPct val="68181"/>
              <a:buAutoNum type="arabicPeriod"/>
              <a:tabLst>
                <a:tab pos="469265" algn="l"/>
                <a:tab pos="46990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Decision, implied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expressed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with resale and or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helpful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suggestions.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475615" indent="-462915">
              <a:lnSpc>
                <a:spcPct val="100000"/>
              </a:lnSpc>
              <a:buClr>
                <a:srgbClr val="FD8537"/>
              </a:buClr>
              <a:buSzPct val="68181"/>
              <a:buFont typeface="Wingdings"/>
              <a:buChar char=""/>
              <a:tabLst>
                <a:tab pos="475615" algn="l"/>
                <a:tab pos="476250" algn="l"/>
              </a:tabLst>
            </a:pPr>
            <a:r>
              <a:rPr sz="2400" b="1" spc="-5" smtClean="0">
                <a:latin typeface="Times New Roman" pitchFamily="18" charset="0"/>
                <a:cs typeface="Times New Roman" pitchFamily="18" charset="0"/>
              </a:rPr>
              <a:t>END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  <a:tabLst>
                <a:tab pos="469265" algn="l"/>
              </a:tabLst>
            </a:pPr>
            <a:r>
              <a:rPr sz="2400" spc="10" dirty="0">
                <a:solidFill>
                  <a:srgbClr val="FD8537"/>
                </a:solidFill>
                <a:latin typeface="Times New Roman" pitchFamily="18" charset="0"/>
                <a:cs typeface="Times New Roman" pitchFamily="18" charset="0"/>
              </a:rPr>
              <a:t>1.	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Positive,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courteous,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friendly,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firm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forward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looking</a:t>
            </a:r>
            <a:r>
              <a:rPr sz="2400" spc="7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pc="7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spc="-10" smtClean="0">
                <a:latin typeface="Times New Roman" pitchFamily="18" charset="0"/>
                <a:cs typeface="Times New Roman" pitchFamily="18" charset="0"/>
              </a:rPr>
              <a:t>ending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8340" y="548972"/>
            <a:ext cx="7922260" cy="3259867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287020" indent="-274320">
              <a:lnSpc>
                <a:spcPct val="100000"/>
              </a:lnSpc>
              <a:spcBef>
                <a:spcPts val="700"/>
              </a:spcBef>
              <a:buClr>
                <a:srgbClr val="FD8537"/>
              </a:buClr>
              <a:buSzPct val="68181"/>
              <a:buFont typeface="Wingdings"/>
              <a:buChar char=""/>
              <a:tabLst>
                <a:tab pos="287020" algn="l"/>
              </a:tabLst>
            </a:pPr>
            <a:r>
              <a:rPr sz="3200" b="1" spc="-10" dirty="0">
                <a:uFill>
                  <a:solidFill>
                    <a:srgbClr val="000000"/>
                  </a:solidFill>
                </a:uFill>
                <a:latin typeface="Times New Roman" pitchFamily="18" charset="0"/>
                <a:cs typeface="Times New Roman" pitchFamily="18" charset="0"/>
              </a:rPr>
              <a:t>Examples of </a:t>
            </a:r>
            <a:r>
              <a:rPr sz="3200" b="1" spc="-5" dirty="0">
                <a:uFill>
                  <a:solidFill>
                    <a:srgbClr val="000000"/>
                  </a:solidFill>
                </a:uFill>
                <a:latin typeface="Times New Roman" pitchFamily="18" charset="0"/>
                <a:cs typeface="Times New Roman" pitchFamily="18" charset="0"/>
              </a:rPr>
              <a:t>Bad/ </a:t>
            </a:r>
            <a:r>
              <a:rPr sz="3200" b="1" spc="-15" dirty="0">
                <a:uFill>
                  <a:solidFill>
                    <a:srgbClr val="000000"/>
                  </a:solidFill>
                </a:uFill>
                <a:latin typeface="Times New Roman" pitchFamily="18" charset="0"/>
                <a:cs typeface="Times New Roman" pitchFamily="18" charset="0"/>
              </a:rPr>
              <a:t>Negative </a:t>
            </a:r>
            <a:r>
              <a:rPr sz="3200" b="1" spc="-10" dirty="0">
                <a:uFill>
                  <a:solidFill>
                    <a:srgbClr val="000000"/>
                  </a:solidFill>
                </a:uFill>
                <a:latin typeface="Times New Roman" pitchFamily="18" charset="0"/>
                <a:cs typeface="Times New Roman" pitchFamily="18" charset="0"/>
              </a:rPr>
              <a:t>News</a:t>
            </a:r>
            <a:r>
              <a:rPr sz="3200" b="1" spc="85" dirty="0">
                <a:uFill>
                  <a:solidFill>
                    <a:srgbClr val="000000"/>
                  </a:solidFill>
                </a:u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20" dirty="0">
                <a:uFill>
                  <a:solidFill>
                    <a:srgbClr val="000000"/>
                  </a:solidFill>
                </a:uFill>
                <a:latin typeface="Times New Roman" pitchFamily="18" charset="0"/>
                <a:cs typeface="Times New Roman" pitchFamily="18" charset="0"/>
              </a:rPr>
              <a:t>letters</a:t>
            </a:r>
            <a:endParaRPr sz="32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68181"/>
              <a:buFont typeface="Wingdings"/>
              <a:buChar char=""/>
              <a:tabLst>
                <a:tab pos="286385" algn="l"/>
                <a:tab pos="287020" algn="l"/>
              </a:tabLst>
            </a:pPr>
            <a:r>
              <a:rPr sz="2400" spc="-15" dirty="0">
                <a:latin typeface="Times New Roman" pitchFamily="18" charset="0"/>
                <a:cs typeface="Times New Roman" pitchFamily="18" charset="0"/>
              </a:rPr>
              <a:t>Refusing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Credit.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68181"/>
              <a:buFont typeface="Wingdings"/>
              <a:buChar char=""/>
              <a:tabLst>
                <a:tab pos="286385" algn="l"/>
                <a:tab pos="287020" algn="l"/>
              </a:tabLst>
            </a:pPr>
            <a:r>
              <a:rPr sz="2400" spc="-15" dirty="0">
                <a:latin typeface="Times New Roman" pitchFamily="18" charset="0"/>
                <a:cs typeface="Times New Roman" pitchFamily="18" charset="0"/>
              </a:rPr>
              <a:t>Refusing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adjustments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on Claims and</a:t>
            </a:r>
            <a:r>
              <a:rPr sz="2400" spc="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Complaints.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68181"/>
              <a:buFont typeface="Wingdings"/>
              <a:buChar char=""/>
              <a:tabLst>
                <a:tab pos="286385" algn="l"/>
                <a:tab pos="28702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Answering Non-Sales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related</a:t>
            </a:r>
            <a:r>
              <a:rPr sz="2400" spc="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inquiries.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605"/>
              </a:spcBef>
              <a:buClr>
                <a:srgbClr val="FD8537"/>
              </a:buClr>
              <a:buSzPct val="68181"/>
              <a:buFont typeface="Wingdings"/>
              <a:buChar char=""/>
              <a:tabLst>
                <a:tab pos="286385" algn="l"/>
                <a:tab pos="28702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Declining invitations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requests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for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favours.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68181"/>
              <a:buFont typeface="Wingdings"/>
              <a:buChar char=""/>
              <a:tabLst>
                <a:tab pos="286385" algn="l"/>
                <a:tab pos="28702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Announcing a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bad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news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about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prices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or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services.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68181"/>
              <a:buFont typeface="Wingdings"/>
              <a:buChar char=""/>
              <a:tabLst>
                <a:tab pos="286385" algn="l"/>
                <a:tab pos="28702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Rejection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Letters.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382000" cy="1090683"/>
          </a:xfrm>
          <a:prstGeom prst="rect">
            <a:avLst/>
          </a:prstGeom>
          <a:solidFill>
            <a:srgbClr val="FD8537"/>
          </a:solidFill>
          <a:ln w="25400">
            <a:solidFill>
              <a:srgbClr val="BA6025"/>
            </a:solidFill>
          </a:ln>
        </p:spPr>
        <p:txBody>
          <a:bodyPr vert="horz" wrap="square" lIns="0" tIns="104775" rIns="0" bIns="0" rtlCol="0">
            <a:spAutoFit/>
          </a:bodyPr>
          <a:lstStyle/>
          <a:p>
            <a:pPr marL="315595">
              <a:lnSpc>
                <a:spcPct val="100000"/>
              </a:lnSpc>
              <a:spcBef>
                <a:spcPts val="825"/>
              </a:spcBef>
            </a:pPr>
            <a:r>
              <a:rPr sz="3200" b="1" spc="-25" dirty="0">
                <a:solidFill>
                  <a:srgbClr val="292300"/>
                </a:solidFill>
                <a:latin typeface="Times New Roman" pitchFamily="18" charset="0"/>
                <a:cs typeface="Times New Roman" pitchFamily="18" charset="0"/>
              </a:rPr>
              <a:t>APPLY </a:t>
            </a:r>
            <a:r>
              <a:rPr sz="3200" b="1" dirty="0">
                <a:solidFill>
                  <a:srgbClr val="292300"/>
                </a:solidFill>
                <a:latin typeface="Times New Roman" pitchFamily="18" charset="0"/>
                <a:cs typeface="Times New Roman" pitchFamily="18" charset="0"/>
              </a:rPr>
              <a:t>“SEVEN </a:t>
            </a:r>
            <a:r>
              <a:rPr sz="3200" b="1" spc="-10" dirty="0">
                <a:solidFill>
                  <a:srgbClr val="292300"/>
                </a:solidFill>
                <a:latin typeface="Times New Roman" pitchFamily="18" charset="0"/>
                <a:cs typeface="Times New Roman" pitchFamily="18" charset="0"/>
              </a:rPr>
              <a:t>C’S” </a:t>
            </a:r>
            <a:r>
              <a:rPr sz="3200" b="1" dirty="0">
                <a:solidFill>
                  <a:srgbClr val="2923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sz="3200" b="1" spc="130" dirty="0">
                <a:solidFill>
                  <a:srgbClr val="292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10" dirty="0">
                <a:solidFill>
                  <a:srgbClr val="292300"/>
                </a:solidFill>
                <a:latin typeface="Times New Roman" pitchFamily="18" charset="0"/>
                <a:cs typeface="Times New Roman" pitchFamily="18" charset="0"/>
              </a:rPr>
              <a:t>COMMUNICATION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5800" y="1524000"/>
            <a:ext cx="7694295" cy="50449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5080" indent="-457200" algn="just">
              <a:lnSpc>
                <a:spcPct val="100000"/>
              </a:lnSpc>
              <a:spcBef>
                <a:spcPts val="100"/>
              </a:spcBef>
              <a:buClr>
                <a:srgbClr val="FD8537"/>
              </a:buClr>
              <a:buSzPct val="68750"/>
              <a:buAutoNum type="arabicPeriod"/>
              <a:tabLst>
                <a:tab pos="470534" algn="l"/>
              </a:tabLst>
            </a:pP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COMPLETENESS: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Letter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should not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lacks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its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purpose. 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Provide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all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necessary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information.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E.g.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Order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should  not only mention quantity but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also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size,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price,  packaging,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delivery,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transportation charges,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discount 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rates,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payment item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condition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 etc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469900" indent="-457200">
              <a:lnSpc>
                <a:spcPct val="100000"/>
              </a:lnSpc>
              <a:spcBef>
                <a:spcPts val="605"/>
              </a:spcBef>
              <a:buClr>
                <a:srgbClr val="FD8537"/>
              </a:buClr>
              <a:buSzPct val="68750"/>
              <a:buAutoNum type="arabicPeriod"/>
              <a:tabLst>
                <a:tab pos="469900" algn="l"/>
                <a:tab pos="470534" algn="l"/>
                <a:tab pos="2472690" algn="l"/>
                <a:tab pos="2969260" algn="l"/>
                <a:tab pos="3406775" algn="l"/>
                <a:tab pos="4001135" algn="l"/>
                <a:tab pos="4906645" algn="l"/>
                <a:tab pos="5752465" algn="l"/>
              </a:tabLst>
            </a:pP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CONCISENESS:	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Be	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to	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	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point,	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avoid	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unnecessary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469900">
              <a:lnSpc>
                <a:spcPct val="100000"/>
              </a:lnSpc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repetitions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include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only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relevant</a:t>
            </a:r>
            <a:r>
              <a:rPr sz="2400" spc="-6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material.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469900" marR="6350" indent="-457200" algn="just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68750"/>
              <a:buAutoNum type="arabicPeriod" startAt="3"/>
              <a:tabLst>
                <a:tab pos="470534" algn="l"/>
              </a:tabLst>
            </a:pPr>
            <a:r>
              <a:rPr sz="2400" b="1" spc="-20" dirty="0">
                <a:latin typeface="Times New Roman" pitchFamily="18" charset="0"/>
                <a:cs typeface="Times New Roman" pitchFamily="18" charset="0"/>
              </a:rPr>
              <a:t>CONSIDERATION: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Focus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on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“you” instead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on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“I” or  </a:t>
            </a:r>
            <a:r>
              <a:rPr sz="2400" spc="-65" dirty="0">
                <a:latin typeface="Times New Roman" pitchFamily="18" charset="0"/>
                <a:cs typeface="Times New Roman" pitchFamily="18" charset="0"/>
              </a:rPr>
              <a:t>“We”,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Show reader benefits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emphasize positive  pleasant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facts.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469900" marR="5715" indent="-457200" algn="just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68750"/>
              <a:buAutoNum type="arabicPeriod" startAt="3"/>
              <a:tabLst>
                <a:tab pos="470534" algn="l"/>
              </a:tabLst>
            </a:pP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CONCRETENESS: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Use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specific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facts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figures,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put 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action in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verbs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choose image building</a:t>
            </a:r>
            <a:r>
              <a:rPr sz="2400" spc="-6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words.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9740" y="854709"/>
            <a:ext cx="8068309" cy="38360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49530" indent="-457200">
              <a:lnSpc>
                <a:spcPct val="100000"/>
              </a:lnSpc>
              <a:spcBef>
                <a:spcPts val="100"/>
              </a:spcBef>
              <a:buClr>
                <a:srgbClr val="FD8537"/>
              </a:buClr>
              <a:buSzPct val="68750"/>
              <a:buAutoNum type="arabicPeriod" startAt="5"/>
              <a:tabLst>
                <a:tab pos="469265" algn="l"/>
                <a:tab pos="469900" algn="l"/>
                <a:tab pos="1704339" algn="l"/>
              </a:tabLst>
            </a:pPr>
            <a:r>
              <a:rPr sz="2400" b="1" spc="-25" dirty="0">
                <a:latin typeface="Times New Roman" pitchFamily="18" charset="0"/>
                <a:cs typeface="Times New Roman" pitchFamily="18" charset="0"/>
              </a:rPr>
              <a:t>CLARITY:	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Choose precise,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concrete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familiar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words.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Construct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effective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sentences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paragraphs. Reader should  understands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matter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first</a:t>
            </a:r>
            <a:r>
              <a:rPr sz="2400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reading.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469900" marR="277495" indent="-45720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68750"/>
              <a:buAutoNum type="arabicPeriod" startAt="5"/>
              <a:tabLst>
                <a:tab pos="469265" algn="l"/>
                <a:tab pos="469900" algn="l"/>
              </a:tabLst>
            </a:pPr>
            <a:r>
              <a:rPr sz="2400" b="1" spc="-35" dirty="0">
                <a:latin typeface="Times New Roman" pitchFamily="18" charset="0"/>
                <a:cs typeface="Times New Roman" pitchFamily="18" charset="0"/>
              </a:rPr>
              <a:t>COURTESY: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Whether writing a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complaint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concern,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be 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sincere,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thoughtful,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appreciative, courteous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respectful. 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Offer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do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whatever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you can,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within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reason,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be 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accommodating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</a:t>
            </a:r>
            <a:r>
              <a:rPr sz="2400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helpful.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469900" marR="5080" indent="-45720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68750"/>
              <a:buAutoNum type="arabicPeriod" startAt="5"/>
              <a:tabLst>
                <a:tab pos="469265" algn="l"/>
                <a:tab pos="469900" algn="l"/>
                <a:tab pos="2492375" algn="l"/>
              </a:tabLst>
            </a:pP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CORRECTNESS:	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Use right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level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of language. Double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check the 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facts, figures, dates,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price, spelling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40" dirty="0">
                <a:latin typeface="Times New Roman" pitchFamily="18" charset="0"/>
                <a:cs typeface="Times New Roman" pitchFamily="18" charset="0"/>
              </a:rPr>
              <a:t>grammar.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Maintain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acceptable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writing</a:t>
            </a:r>
            <a:r>
              <a:rPr sz="2400" spc="-6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mechanics.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57200" y="76200"/>
          <a:ext cx="8382000" cy="65925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8041"/>
                <a:gridCol w="5473959"/>
              </a:tblGrid>
              <a:tr h="1562100"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2400" b="1" spc="-5" dirty="0">
                          <a:latin typeface="Times New Roman" pitchFamily="18" charset="0"/>
                          <a:cs typeface="Times New Roman" pitchFamily="18" charset="0"/>
                        </a:rPr>
                        <a:t>Starting</a:t>
                      </a:r>
                      <a:endParaRPr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F5D4"/>
                    </a:solidFill>
                  </a:tcPr>
                </a:tc>
                <a:tc>
                  <a:txBody>
                    <a:bodyPr/>
                    <a:lstStyle/>
                    <a:p>
                      <a:pPr marL="220345" indent="-201295">
                        <a:lnSpc>
                          <a:spcPct val="100000"/>
                        </a:lnSpc>
                        <a:spcBef>
                          <a:spcPts val="20"/>
                        </a:spcBef>
                        <a:buFont typeface="Arial"/>
                        <a:buChar char="•"/>
                        <a:tabLst>
                          <a:tab pos="220979" algn="l"/>
                        </a:tabLst>
                      </a:pPr>
                      <a:r>
                        <a:rPr sz="2400" spc="-35" dirty="0">
                          <a:latin typeface="Times New Roman" pitchFamily="18" charset="0"/>
                          <a:cs typeface="Times New Roman" pitchFamily="18" charset="0"/>
                        </a:rPr>
                        <a:t>We </a:t>
                      </a:r>
                      <a:r>
                        <a:rPr sz="2400" spc="-10" dirty="0">
                          <a:latin typeface="Times New Roman" pitchFamily="18" charset="0"/>
                          <a:cs typeface="Times New Roman" pitchFamily="18" charset="0"/>
                        </a:rPr>
                        <a:t>are </a:t>
                      </a:r>
                      <a:r>
                        <a:rPr sz="2400" dirty="0">
                          <a:latin typeface="Times New Roman" pitchFamily="18" charset="0"/>
                          <a:cs typeface="Times New Roman" pitchFamily="18" charset="0"/>
                        </a:rPr>
                        <a:t>/ I am</a:t>
                      </a:r>
                      <a:r>
                        <a:rPr sz="2400" spc="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400" spc="-5" dirty="0">
                          <a:latin typeface="Times New Roman" pitchFamily="18" charset="0"/>
                          <a:cs typeface="Times New Roman" pitchFamily="18" charset="0"/>
                        </a:rPr>
                        <a:t>writing</a:t>
                      </a:r>
                      <a:endParaRPr sz="24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63270" lvl="1" indent="-287020">
                        <a:lnSpc>
                          <a:spcPct val="100000"/>
                        </a:lnSpc>
                        <a:buFont typeface="Arial"/>
                        <a:buChar char="•"/>
                        <a:tabLst>
                          <a:tab pos="762635" algn="l"/>
                          <a:tab pos="763270" algn="l"/>
                        </a:tabLst>
                      </a:pPr>
                      <a:r>
                        <a:rPr sz="2400" spc="-15" dirty="0">
                          <a:latin typeface="Times New Roman" pitchFamily="18" charset="0"/>
                          <a:cs typeface="Times New Roman" pitchFamily="18" charset="0"/>
                        </a:rPr>
                        <a:t>to </a:t>
                      </a:r>
                      <a:r>
                        <a:rPr sz="2400" spc="-10" dirty="0">
                          <a:latin typeface="Times New Roman" pitchFamily="18" charset="0"/>
                          <a:cs typeface="Times New Roman" pitchFamily="18" charset="0"/>
                        </a:rPr>
                        <a:t>inform you </a:t>
                      </a:r>
                      <a:r>
                        <a:rPr sz="2400" spc="-5" dirty="0">
                          <a:latin typeface="Times New Roman" pitchFamily="18" charset="0"/>
                          <a:cs typeface="Times New Roman" pitchFamily="18" charset="0"/>
                        </a:rPr>
                        <a:t>that</a:t>
                      </a:r>
                      <a:r>
                        <a:rPr sz="2400" spc="-3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400" spc="-5" dirty="0">
                          <a:latin typeface="Times New Roman" pitchFamily="18" charset="0"/>
                          <a:cs typeface="Times New Roman" pitchFamily="18" charset="0"/>
                        </a:rPr>
                        <a:t>...</a:t>
                      </a:r>
                      <a:endParaRPr sz="24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63270" lvl="1" indent="-287020">
                        <a:lnSpc>
                          <a:spcPct val="100000"/>
                        </a:lnSpc>
                        <a:buFont typeface="Arial"/>
                        <a:buChar char="•"/>
                        <a:tabLst>
                          <a:tab pos="762635" algn="l"/>
                          <a:tab pos="763270" algn="l"/>
                        </a:tabLst>
                      </a:pPr>
                      <a:r>
                        <a:rPr sz="2400" spc="-15" dirty="0">
                          <a:latin typeface="Times New Roman" pitchFamily="18" charset="0"/>
                          <a:cs typeface="Times New Roman" pitchFamily="18" charset="0"/>
                        </a:rPr>
                        <a:t>to </a:t>
                      </a:r>
                      <a:r>
                        <a:rPr sz="2400" spc="-5" dirty="0">
                          <a:latin typeface="Times New Roman" pitchFamily="18" charset="0"/>
                          <a:cs typeface="Times New Roman" pitchFamily="18" charset="0"/>
                        </a:rPr>
                        <a:t>confirm</a:t>
                      </a:r>
                      <a:r>
                        <a:rPr sz="2400" spc="-1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400" spc="-5" dirty="0">
                          <a:latin typeface="Times New Roman" pitchFamily="18" charset="0"/>
                          <a:cs typeface="Times New Roman" pitchFamily="18" charset="0"/>
                        </a:rPr>
                        <a:t>...</a:t>
                      </a:r>
                      <a:endParaRPr sz="24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63270" lvl="1" indent="-287020">
                        <a:lnSpc>
                          <a:spcPct val="100000"/>
                        </a:lnSpc>
                        <a:spcBef>
                          <a:spcPts val="5"/>
                        </a:spcBef>
                        <a:buFont typeface="Arial"/>
                        <a:buChar char="•"/>
                        <a:tabLst>
                          <a:tab pos="762635" algn="l"/>
                          <a:tab pos="763270" algn="l"/>
                        </a:tabLst>
                      </a:pPr>
                      <a:r>
                        <a:rPr sz="2400" spc="-10" dirty="0"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r>
                        <a:rPr sz="2400" spc="-2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400" spc="-5" dirty="0">
                          <a:latin typeface="Times New Roman" pitchFamily="18" charset="0"/>
                          <a:cs typeface="Times New Roman" pitchFamily="18" charset="0"/>
                        </a:rPr>
                        <a:t>request...</a:t>
                      </a:r>
                      <a:endParaRPr sz="24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63270" lvl="1" indent="-287020">
                        <a:lnSpc>
                          <a:spcPct val="100000"/>
                        </a:lnSpc>
                        <a:buFont typeface="Arial"/>
                        <a:buChar char="•"/>
                        <a:tabLst>
                          <a:tab pos="762635" algn="l"/>
                          <a:tab pos="763270" algn="l"/>
                        </a:tabLst>
                      </a:pPr>
                      <a:r>
                        <a:rPr sz="2400" spc="-15" dirty="0">
                          <a:latin typeface="Times New Roman" pitchFamily="18" charset="0"/>
                          <a:cs typeface="Times New Roman" pitchFamily="18" charset="0"/>
                        </a:rPr>
                        <a:t>to </a:t>
                      </a:r>
                      <a:r>
                        <a:rPr sz="2400" spc="-5" dirty="0">
                          <a:latin typeface="Times New Roman" pitchFamily="18" charset="0"/>
                          <a:cs typeface="Times New Roman" pitchFamily="18" charset="0"/>
                        </a:rPr>
                        <a:t>enquire </a:t>
                      </a:r>
                      <a:r>
                        <a:rPr sz="2400" dirty="0">
                          <a:latin typeface="Times New Roman" pitchFamily="18" charset="0"/>
                          <a:cs typeface="Times New Roman" pitchFamily="18" charset="0"/>
                        </a:rPr>
                        <a:t>about</a:t>
                      </a:r>
                      <a:r>
                        <a:rPr sz="2400" spc="-3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400" dirty="0"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F5D4"/>
                    </a:solidFill>
                  </a:tcPr>
                </a:tc>
              </a:tr>
              <a:tr h="2171700">
                <a:tc>
                  <a:txBody>
                    <a:bodyPr/>
                    <a:lstStyle/>
                    <a:p>
                      <a:pPr marL="19050" marR="35052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2400" b="1" spc="-10" dirty="0">
                          <a:latin typeface="Times New Roman" pitchFamily="18" charset="0"/>
                          <a:cs typeface="Times New Roman" pitchFamily="18" charset="0"/>
                        </a:rPr>
                        <a:t>Referring </a:t>
                      </a:r>
                      <a:r>
                        <a:rPr sz="2400" b="1" spc="-15" dirty="0">
                          <a:latin typeface="Times New Roman" pitchFamily="18" charset="0"/>
                          <a:cs typeface="Times New Roman" pitchFamily="18" charset="0"/>
                        </a:rPr>
                        <a:t>to </a:t>
                      </a:r>
                      <a:r>
                        <a:rPr sz="2400" b="1" spc="-10" dirty="0">
                          <a:latin typeface="Times New Roman" pitchFamily="18" charset="0"/>
                          <a:cs typeface="Times New Roman" pitchFamily="18" charset="0"/>
                        </a:rPr>
                        <a:t>previous  contact</a:t>
                      </a:r>
                      <a:endParaRPr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25"/>
                        </a:spcBef>
                        <a:buFont typeface="Arial"/>
                        <a:buChar char="•"/>
                        <a:tabLst>
                          <a:tab pos="163195" algn="l"/>
                        </a:tabLst>
                      </a:pPr>
                      <a:r>
                        <a:rPr sz="2400" spc="-5" dirty="0">
                          <a:latin typeface="Times New Roman" pitchFamily="18" charset="0"/>
                          <a:cs typeface="Times New Roman" pitchFamily="18" charset="0"/>
                        </a:rPr>
                        <a:t>Thank </a:t>
                      </a:r>
                      <a:r>
                        <a:rPr sz="2400" spc="-10" dirty="0">
                          <a:latin typeface="Times New Roman" pitchFamily="18" charset="0"/>
                          <a:cs typeface="Times New Roman" pitchFamily="18" charset="0"/>
                        </a:rPr>
                        <a:t>you </a:t>
                      </a:r>
                      <a:r>
                        <a:rPr sz="2400" spc="-15" dirty="0">
                          <a:latin typeface="Times New Roman" pitchFamily="18" charset="0"/>
                          <a:cs typeface="Times New Roman" pitchFamily="18" charset="0"/>
                        </a:rPr>
                        <a:t>for </a:t>
                      </a:r>
                      <a:r>
                        <a:rPr sz="2400" spc="-10" dirty="0">
                          <a:latin typeface="Times New Roman" pitchFamily="18" charset="0"/>
                          <a:cs typeface="Times New Roman" pitchFamily="18" charset="0"/>
                        </a:rPr>
                        <a:t>your </a:t>
                      </a:r>
                      <a:r>
                        <a:rPr sz="2400" spc="-15" dirty="0">
                          <a:latin typeface="Times New Roman" pitchFamily="18" charset="0"/>
                          <a:cs typeface="Times New Roman" pitchFamily="18" charset="0"/>
                        </a:rPr>
                        <a:t>letter </a:t>
                      </a:r>
                      <a:r>
                        <a:rPr sz="2400" spc="-5" dirty="0">
                          <a:latin typeface="Times New Roman" pitchFamily="18" charset="0"/>
                          <a:cs typeface="Times New Roman" pitchFamily="18" charset="0"/>
                        </a:rPr>
                        <a:t>of March</a:t>
                      </a:r>
                      <a:r>
                        <a:rPr sz="2400" spc="-1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400" dirty="0">
                          <a:latin typeface="Times New Roman" pitchFamily="18" charset="0"/>
                          <a:cs typeface="Times New Roman" pitchFamily="18" charset="0"/>
                        </a:rPr>
                        <a:t>15.</a:t>
                      </a:r>
                      <a:endParaRPr sz="24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9050">
                        <a:lnSpc>
                          <a:spcPct val="100000"/>
                        </a:lnSpc>
                        <a:buFont typeface="Arial"/>
                        <a:buChar char="•"/>
                        <a:tabLst>
                          <a:tab pos="163195" algn="l"/>
                        </a:tabLst>
                      </a:pPr>
                      <a:r>
                        <a:rPr sz="2400" spc="-5" dirty="0">
                          <a:latin typeface="Times New Roman" pitchFamily="18" charset="0"/>
                          <a:cs typeface="Times New Roman" pitchFamily="18" charset="0"/>
                        </a:rPr>
                        <a:t>Thank </a:t>
                      </a:r>
                      <a:r>
                        <a:rPr sz="2400" spc="-10" dirty="0">
                          <a:latin typeface="Times New Roman" pitchFamily="18" charset="0"/>
                          <a:cs typeface="Times New Roman" pitchFamily="18" charset="0"/>
                        </a:rPr>
                        <a:t>you </a:t>
                      </a:r>
                      <a:r>
                        <a:rPr sz="2400" spc="-15" dirty="0">
                          <a:latin typeface="Times New Roman" pitchFamily="18" charset="0"/>
                          <a:cs typeface="Times New Roman" pitchFamily="18" charset="0"/>
                        </a:rPr>
                        <a:t>for </a:t>
                      </a:r>
                      <a:r>
                        <a:rPr sz="2400" spc="-5" dirty="0">
                          <a:latin typeface="Times New Roman" pitchFamily="18" charset="0"/>
                          <a:cs typeface="Times New Roman" pitchFamily="18" charset="0"/>
                        </a:rPr>
                        <a:t>contacting</a:t>
                      </a:r>
                      <a:r>
                        <a:rPr sz="2400" spc="-3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400" spc="-5" dirty="0">
                          <a:latin typeface="Times New Roman" pitchFamily="18" charset="0"/>
                          <a:cs typeface="Times New Roman" pitchFamily="18" charset="0"/>
                        </a:rPr>
                        <a:t>us.</a:t>
                      </a:r>
                      <a:endParaRPr sz="24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9050">
                        <a:lnSpc>
                          <a:spcPct val="100000"/>
                        </a:lnSpc>
                        <a:buFont typeface="Arial"/>
                        <a:buChar char="•"/>
                        <a:tabLst>
                          <a:tab pos="163195" algn="l"/>
                        </a:tabLst>
                      </a:pPr>
                      <a:r>
                        <a:rPr sz="2400" spc="-5" dirty="0">
                          <a:latin typeface="Times New Roman" pitchFamily="18" charset="0"/>
                          <a:cs typeface="Times New Roman" pitchFamily="18" charset="0"/>
                        </a:rPr>
                        <a:t>Thank </a:t>
                      </a:r>
                      <a:r>
                        <a:rPr sz="2400" spc="-10" dirty="0">
                          <a:latin typeface="Times New Roman" pitchFamily="18" charset="0"/>
                          <a:cs typeface="Times New Roman" pitchFamily="18" charset="0"/>
                        </a:rPr>
                        <a:t>you </a:t>
                      </a:r>
                      <a:r>
                        <a:rPr sz="2400" spc="-15" dirty="0">
                          <a:latin typeface="Times New Roman" pitchFamily="18" charset="0"/>
                          <a:cs typeface="Times New Roman" pitchFamily="18" charset="0"/>
                        </a:rPr>
                        <a:t>for </a:t>
                      </a:r>
                      <a:r>
                        <a:rPr sz="2400" spc="-10" dirty="0">
                          <a:latin typeface="Times New Roman" pitchFamily="18" charset="0"/>
                          <a:cs typeface="Times New Roman" pitchFamily="18" charset="0"/>
                        </a:rPr>
                        <a:t>your </a:t>
                      </a:r>
                      <a:r>
                        <a:rPr sz="2400" spc="-15" dirty="0">
                          <a:latin typeface="Times New Roman" pitchFamily="18" charset="0"/>
                          <a:cs typeface="Times New Roman" pitchFamily="18" charset="0"/>
                        </a:rPr>
                        <a:t>letter regarding </a:t>
                      </a:r>
                      <a:r>
                        <a:rPr sz="2400" spc="-5" dirty="0">
                          <a:latin typeface="Times New Roman" pitchFamily="18" charset="0"/>
                          <a:cs typeface="Times New Roman" pitchFamily="18" charset="0"/>
                        </a:rPr>
                        <a:t>...</a:t>
                      </a:r>
                      <a:endParaRPr sz="24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9050">
                        <a:lnSpc>
                          <a:spcPct val="100000"/>
                        </a:lnSpc>
                        <a:buFont typeface="Arial"/>
                        <a:buChar char="•"/>
                        <a:tabLst>
                          <a:tab pos="163195" algn="l"/>
                        </a:tabLst>
                      </a:pPr>
                      <a:r>
                        <a:rPr sz="2400" dirty="0">
                          <a:latin typeface="Times New Roman" pitchFamily="18" charset="0"/>
                          <a:cs typeface="Times New Roman" pitchFamily="18" charset="0"/>
                        </a:rPr>
                        <a:t>With </a:t>
                      </a:r>
                      <a:r>
                        <a:rPr sz="2400" spc="-15" dirty="0">
                          <a:latin typeface="Times New Roman" pitchFamily="18" charset="0"/>
                          <a:cs typeface="Times New Roman" pitchFamily="18" charset="0"/>
                        </a:rPr>
                        <a:t>reference </a:t>
                      </a:r>
                      <a:r>
                        <a:rPr sz="2400" spc="-10" dirty="0">
                          <a:latin typeface="Times New Roman" pitchFamily="18" charset="0"/>
                          <a:cs typeface="Times New Roman" pitchFamily="18" charset="0"/>
                        </a:rPr>
                        <a:t>to </a:t>
                      </a:r>
                      <a:r>
                        <a:rPr sz="2400" spc="-5" dirty="0">
                          <a:latin typeface="Times New Roman" pitchFamily="18" charset="0"/>
                          <a:cs typeface="Times New Roman" pitchFamily="18" charset="0"/>
                        </a:rPr>
                        <a:t>our</a:t>
                      </a:r>
                      <a:r>
                        <a:rPr sz="2400" spc="-1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400" spc="-5" dirty="0">
                          <a:latin typeface="Times New Roman" pitchFamily="18" charset="0"/>
                          <a:cs typeface="Times New Roman" pitchFamily="18" charset="0"/>
                        </a:rPr>
                        <a:t>telephone</a:t>
                      </a:r>
                      <a:endParaRPr sz="24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9050">
                        <a:lnSpc>
                          <a:spcPct val="100000"/>
                        </a:lnSpc>
                      </a:pPr>
                      <a:r>
                        <a:rPr sz="2400" spc="-15" dirty="0">
                          <a:latin typeface="Times New Roman" pitchFamily="18" charset="0"/>
                          <a:cs typeface="Times New Roman" pitchFamily="18" charset="0"/>
                        </a:rPr>
                        <a:t>conversation </a:t>
                      </a:r>
                      <a:r>
                        <a:rPr sz="2400" spc="-25" dirty="0">
                          <a:latin typeface="Times New Roman" pitchFamily="18" charset="0"/>
                          <a:cs typeface="Times New Roman" pitchFamily="18" charset="0"/>
                        </a:rPr>
                        <a:t>yesterday...</a:t>
                      </a:r>
                      <a:endParaRPr sz="24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9050" marR="133350">
                        <a:lnSpc>
                          <a:spcPct val="100000"/>
                        </a:lnSpc>
                        <a:buFont typeface="Arial"/>
                        <a:buChar char="•"/>
                        <a:tabLst>
                          <a:tab pos="163195" algn="l"/>
                        </a:tabLst>
                      </a:pPr>
                      <a:r>
                        <a:rPr sz="2400" dirty="0">
                          <a:latin typeface="Times New Roman" pitchFamily="18" charset="0"/>
                          <a:cs typeface="Times New Roman" pitchFamily="18" charset="0"/>
                        </a:rPr>
                        <a:t>It </a:t>
                      </a:r>
                      <a:r>
                        <a:rPr sz="2400" spc="-10" dirty="0">
                          <a:latin typeface="Times New Roman" pitchFamily="18" charset="0"/>
                          <a:cs typeface="Times New Roman" pitchFamily="18" charset="0"/>
                        </a:rPr>
                        <a:t>was </a:t>
                      </a:r>
                      <a:r>
                        <a:rPr sz="2400" dirty="0">
                          <a:latin typeface="Times New Roman" pitchFamily="18" charset="0"/>
                          <a:cs typeface="Times New Roman" pitchFamily="18" charset="0"/>
                        </a:rPr>
                        <a:t>a </a:t>
                      </a:r>
                      <a:r>
                        <a:rPr sz="2400" spc="-5" dirty="0">
                          <a:latin typeface="Times New Roman" pitchFamily="18" charset="0"/>
                          <a:cs typeface="Times New Roman" pitchFamily="18" charset="0"/>
                        </a:rPr>
                        <a:t>pleasure meeting </a:t>
                      </a:r>
                      <a:r>
                        <a:rPr sz="2400" spc="-10" dirty="0">
                          <a:latin typeface="Times New Roman" pitchFamily="18" charset="0"/>
                          <a:cs typeface="Times New Roman" pitchFamily="18" charset="0"/>
                        </a:rPr>
                        <a:t>you </a:t>
                      </a:r>
                      <a:r>
                        <a:rPr sz="2400" dirty="0">
                          <a:latin typeface="Times New Roman" pitchFamily="18" charset="0"/>
                          <a:cs typeface="Times New Roman" pitchFamily="18" charset="0"/>
                        </a:rPr>
                        <a:t>in </a:t>
                      </a:r>
                      <a:r>
                        <a:rPr sz="2400" spc="-5" dirty="0">
                          <a:latin typeface="Times New Roman" pitchFamily="18" charset="0"/>
                          <a:cs typeface="Times New Roman" pitchFamily="18" charset="0"/>
                        </a:rPr>
                        <a:t>London </a:t>
                      </a:r>
                      <a:r>
                        <a:rPr sz="2400" spc="-10" dirty="0">
                          <a:latin typeface="Times New Roman" pitchFamily="18" charset="0"/>
                          <a:cs typeface="Times New Roman" pitchFamily="18" charset="0"/>
                        </a:rPr>
                        <a:t>last  </a:t>
                      </a:r>
                      <a:r>
                        <a:rPr sz="2400" spc="-5" dirty="0">
                          <a:latin typeface="Times New Roman" pitchFamily="18" charset="0"/>
                          <a:cs typeface="Times New Roman" pitchFamily="18" charset="0"/>
                        </a:rPr>
                        <a:t>month.</a:t>
                      </a:r>
                      <a:endParaRPr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D9CE"/>
                    </a:solidFill>
                  </a:tcPr>
                </a:tc>
              </a:tr>
              <a:tr h="1866900"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2400" b="1" dirty="0">
                          <a:latin typeface="Times New Roman" pitchFamily="18" charset="0"/>
                          <a:cs typeface="Times New Roman" pitchFamily="18" charset="0"/>
                        </a:rPr>
                        <a:t>Making a</a:t>
                      </a:r>
                      <a:r>
                        <a:rPr sz="2400" b="1" spc="-3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400" b="1" spc="-10" dirty="0">
                          <a:latin typeface="Times New Roman" pitchFamily="18" charset="0"/>
                          <a:cs typeface="Times New Roman" pitchFamily="18" charset="0"/>
                        </a:rPr>
                        <a:t>request</a:t>
                      </a:r>
                      <a:endParaRPr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ECE8"/>
                    </a:solidFill>
                  </a:tcPr>
                </a:tc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25"/>
                        </a:spcBef>
                        <a:buSzPct val="95000"/>
                        <a:buFont typeface="Arial"/>
                        <a:buChar char="•"/>
                        <a:tabLst>
                          <a:tab pos="109855" algn="l"/>
                        </a:tabLst>
                      </a:pPr>
                      <a:r>
                        <a:rPr sz="2400" spc="-35" dirty="0">
                          <a:latin typeface="Times New Roman" pitchFamily="18" charset="0"/>
                          <a:cs typeface="Times New Roman" pitchFamily="18" charset="0"/>
                        </a:rPr>
                        <a:t>We </a:t>
                      </a:r>
                      <a:r>
                        <a:rPr sz="2400" spc="-10" dirty="0">
                          <a:latin typeface="Times New Roman" pitchFamily="18" charset="0"/>
                          <a:cs typeface="Times New Roman" pitchFamily="18" charset="0"/>
                        </a:rPr>
                        <a:t>would appreciate </a:t>
                      </a:r>
                      <a:r>
                        <a:rPr sz="2400" dirty="0">
                          <a:latin typeface="Times New Roman" pitchFamily="18" charset="0"/>
                          <a:cs typeface="Times New Roman" pitchFamily="18" charset="0"/>
                        </a:rPr>
                        <a:t>it if </a:t>
                      </a:r>
                      <a:r>
                        <a:rPr sz="2400" spc="-10" dirty="0">
                          <a:latin typeface="Times New Roman" pitchFamily="18" charset="0"/>
                          <a:cs typeface="Times New Roman" pitchFamily="18" charset="0"/>
                        </a:rPr>
                        <a:t>you would</a:t>
                      </a:r>
                      <a:r>
                        <a:rPr sz="2400" spc="-5" dirty="0">
                          <a:latin typeface="Times New Roman" pitchFamily="18" charset="0"/>
                          <a:cs typeface="Times New Roman" pitchFamily="18" charset="0"/>
                        </a:rPr>
                        <a:t> ...</a:t>
                      </a:r>
                      <a:endParaRPr sz="24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09220" indent="-90170">
                        <a:lnSpc>
                          <a:spcPct val="100000"/>
                        </a:lnSpc>
                        <a:spcBef>
                          <a:spcPts val="5"/>
                        </a:spcBef>
                        <a:buSzPct val="95000"/>
                        <a:buFont typeface="Arial"/>
                        <a:buChar char="•"/>
                        <a:tabLst>
                          <a:tab pos="109855" algn="l"/>
                        </a:tabLst>
                      </a:pPr>
                      <a:r>
                        <a:rPr sz="2400" dirty="0">
                          <a:latin typeface="Times New Roman" pitchFamily="18" charset="0"/>
                          <a:cs typeface="Times New Roman" pitchFamily="18" charset="0"/>
                        </a:rPr>
                        <a:t>In addition, I </a:t>
                      </a:r>
                      <a:r>
                        <a:rPr sz="2400" spc="-10" dirty="0">
                          <a:latin typeface="Times New Roman" pitchFamily="18" charset="0"/>
                          <a:cs typeface="Times New Roman" pitchFamily="18" charset="0"/>
                        </a:rPr>
                        <a:t>would </a:t>
                      </a:r>
                      <a:r>
                        <a:rPr sz="2400" spc="-20" dirty="0">
                          <a:latin typeface="Times New Roman" pitchFamily="18" charset="0"/>
                          <a:cs typeface="Times New Roman" pitchFamily="18" charset="0"/>
                        </a:rPr>
                        <a:t>like </a:t>
                      </a:r>
                      <a:r>
                        <a:rPr sz="2400" spc="-10" dirty="0">
                          <a:latin typeface="Times New Roman" pitchFamily="18" charset="0"/>
                          <a:cs typeface="Times New Roman" pitchFamily="18" charset="0"/>
                        </a:rPr>
                        <a:t>to receive</a:t>
                      </a:r>
                      <a:r>
                        <a:rPr sz="2400" spc="-2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400" spc="-5" dirty="0">
                          <a:latin typeface="Times New Roman" pitchFamily="18" charset="0"/>
                          <a:cs typeface="Times New Roman" pitchFamily="18" charset="0"/>
                        </a:rPr>
                        <a:t>...</a:t>
                      </a:r>
                      <a:endParaRPr sz="24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9050">
                        <a:lnSpc>
                          <a:spcPct val="100000"/>
                        </a:lnSpc>
                        <a:buSzPct val="95000"/>
                        <a:buFont typeface="Arial"/>
                        <a:buChar char="•"/>
                        <a:tabLst>
                          <a:tab pos="109855" algn="l"/>
                        </a:tabLst>
                      </a:pPr>
                      <a:r>
                        <a:rPr sz="2400" dirty="0">
                          <a:latin typeface="Times New Roman" pitchFamily="18" charset="0"/>
                          <a:cs typeface="Times New Roman" pitchFamily="18" charset="0"/>
                        </a:rPr>
                        <a:t>It </a:t>
                      </a:r>
                      <a:r>
                        <a:rPr sz="2400" spc="-10" dirty="0">
                          <a:latin typeface="Times New Roman" pitchFamily="18" charset="0"/>
                          <a:cs typeface="Times New Roman" pitchFamily="18" charset="0"/>
                        </a:rPr>
                        <a:t>would </a:t>
                      </a:r>
                      <a:r>
                        <a:rPr sz="2400" spc="-5" dirty="0">
                          <a:latin typeface="Times New Roman" pitchFamily="18" charset="0"/>
                          <a:cs typeface="Times New Roman" pitchFamily="18" charset="0"/>
                        </a:rPr>
                        <a:t>be helpful </a:t>
                      </a:r>
                      <a:r>
                        <a:rPr sz="2400" dirty="0">
                          <a:latin typeface="Times New Roman" pitchFamily="18" charset="0"/>
                          <a:cs typeface="Times New Roman" pitchFamily="18" charset="0"/>
                        </a:rPr>
                        <a:t>if </a:t>
                      </a:r>
                      <a:r>
                        <a:rPr sz="2400" spc="-10" dirty="0">
                          <a:latin typeface="Times New Roman" pitchFamily="18" charset="0"/>
                          <a:cs typeface="Times New Roman" pitchFamily="18" charset="0"/>
                        </a:rPr>
                        <a:t>you </a:t>
                      </a:r>
                      <a:r>
                        <a:rPr sz="2400" spc="-5" dirty="0">
                          <a:latin typeface="Times New Roman" pitchFamily="18" charset="0"/>
                          <a:cs typeface="Times New Roman" pitchFamily="18" charset="0"/>
                        </a:rPr>
                        <a:t>could send </a:t>
                      </a:r>
                      <a:r>
                        <a:rPr sz="2400" dirty="0">
                          <a:latin typeface="Times New Roman" pitchFamily="18" charset="0"/>
                          <a:cs typeface="Times New Roman" pitchFamily="18" charset="0"/>
                        </a:rPr>
                        <a:t>us</a:t>
                      </a:r>
                      <a:r>
                        <a:rPr sz="2400" spc="-9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400" spc="-5" dirty="0">
                          <a:latin typeface="Times New Roman" pitchFamily="18" charset="0"/>
                          <a:cs typeface="Times New Roman" pitchFamily="18" charset="0"/>
                        </a:rPr>
                        <a:t>...</a:t>
                      </a:r>
                      <a:endParaRPr sz="24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9050">
                        <a:lnSpc>
                          <a:spcPct val="100000"/>
                        </a:lnSpc>
                        <a:buSzPct val="95000"/>
                        <a:buFont typeface="Arial"/>
                        <a:buChar char="•"/>
                        <a:tabLst>
                          <a:tab pos="109855" algn="l"/>
                        </a:tabLst>
                      </a:pPr>
                      <a:r>
                        <a:rPr sz="2400" dirty="0">
                          <a:latin typeface="Times New Roman" pitchFamily="18" charset="0"/>
                          <a:cs typeface="Times New Roman" pitchFamily="18" charset="0"/>
                        </a:rPr>
                        <a:t>I am </a:t>
                      </a:r>
                      <a:r>
                        <a:rPr sz="2400" spc="-15" dirty="0">
                          <a:latin typeface="Times New Roman" pitchFamily="18" charset="0"/>
                          <a:cs typeface="Times New Roman" pitchFamily="18" charset="0"/>
                        </a:rPr>
                        <a:t>interested </a:t>
                      </a:r>
                      <a:r>
                        <a:rPr sz="2400" dirty="0">
                          <a:latin typeface="Times New Roman" pitchFamily="18" charset="0"/>
                          <a:cs typeface="Times New Roman" pitchFamily="18" charset="0"/>
                        </a:rPr>
                        <a:t>in </a:t>
                      </a:r>
                      <a:r>
                        <a:rPr sz="2400" spc="-5" dirty="0">
                          <a:latin typeface="Times New Roman" pitchFamily="18" charset="0"/>
                          <a:cs typeface="Times New Roman" pitchFamily="18" charset="0"/>
                        </a:rPr>
                        <a:t>(obtaining </a:t>
                      </a:r>
                      <a:r>
                        <a:rPr sz="2400" dirty="0">
                          <a:latin typeface="Times New Roman" pitchFamily="18" charset="0"/>
                          <a:cs typeface="Times New Roman" pitchFamily="18" charset="0"/>
                        </a:rPr>
                        <a:t>/ </a:t>
                      </a:r>
                      <a:r>
                        <a:rPr sz="2400" spc="-5" dirty="0">
                          <a:latin typeface="Times New Roman" pitchFamily="18" charset="0"/>
                          <a:cs typeface="Times New Roman" pitchFamily="18" charset="0"/>
                        </a:rPr>
                        <a:t>receiving) ...</a:t>
                      </a:r>
                      <a:endParaRPr sz="24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9050" marR="148590">
                        <a:lnSpc>
                          <a:spcPct val="100000"/>
                        </a:lnSpc>
                        <a:buSzPct val="95000"/>
                        <a:buFont typeface="Arial"/>
                        <a:buChar char="•"/>
                        <a:tabLst>
                          <a:tab pos="109855" algn="l"/>
                        </a:tabLst>
                      </a:pPr>
                      <a:r>
                        <a:rPr sz="2400" dirty="0">
                          <a:latin typeface="Times New Roman" pitchFamily="18" charset="0"/>
                          <a:cs typeface="Times New Roman" pitchFamily="18" charset="0"/>
                        </a:rPr>
                        <a:t>Please </a:t>
                      </a:r>
                      <a:r>
                        <a:rPr sz="2400" spc="-10" dirty="0">
                          <a:latin typeface="Times New Roman" pitchFamily="18" charset="0"/>
                          <a:cs typeface="Times New Roman" pitchFamily="18" charset="0"/>
                        </a:rPr>
                        <a:t>let </a:t>
                      </a:r>
                      <a:r>
                        <a:rPr sz="2400" dirty="0">
                          <a:latin typeface="Times New Roman" pitchFamily="18" charset="0"/>
                          <a:cs typeface="Times New Roman" pitchFamily="18" charset="0"/>
                        </a:rPr>
                        <a:t>me </a:t>
                      </a:r>
                      <a:r>
                        <a:rPr sz="2400" spc="-5" dirty="0">
                          <a:latin typeface="Times New Roman" pitchFamily="18" charset="0"/>
                          <a:cs typeface="Times New Roman" pitchFamily="18" charset="0"/>
                        </a:rPr>
                        <a:t>know what </a:t>
                      </a:r>
                      <a:r>
                        <a:rPr sz="2400" dirty="0">
                          <a:latin typeface="Times New Roman" pitchFamily="18" charset="0"/>
                          <a:cs typeface="Times New Roman" pitchFamily="18" charset="0"/>
                        </a:rPr>
                        <a:t>action </a:t>
                      </a:r>
                      <a:r>
                        <a:rPr sz="2400" spc="-10" dirty="0">
                          <a:latin typeface="Times New Roman" pitchFamily="18" charset="0"/>
                          <a:cs typeface="Times New Roman" pitchFamily="18" charset="0"/>
                        </a:rPr>
                        <a:t>you propose  </a:t>
                      </a:r>
                      <a:r>
                        <a:rPr sz="2400" spc="-15" dirty="0">
                          <a:latin typeface="Times New Roman" pitchFamily="18" charset="0"/>
                          <a:cs typeface="Times New Roman" pitchFamily="18" charset="0"/>
                        </a:rPr>
                        <a:t>to </a:t>
                      </a:r>
                      <a:r>
                        <a:rPr sz="2400" spc="-20" dirty="0">
                          <a:latin typeface="Times New Roman" pitchFamily="18" charset="0"/>
                          <a:cs typeface="Times New Roman" pitchFamily="18" charset="0"/>
                        </a:rPr>
                        <a:t>take.</a:t>
                      </a:r>
                      <a:endParaRPr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EC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8600" y="298450"/>
          <a:ext cx="8610600" cy="57979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84542"/>
                <a:gridCol w="6326058"/>
              </a:tblGrid>
              <a:tr h="1257300"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2400" b="1" spc="-10" dirty="0">
                          <a:latin typeface="Times New Roman" pitchFamily="18" charset="0"/>
                          <a:cs typeface="Times New Roman" pitchFamily="18" charset="0"/>
                        </a:rPr>
                        <a:t>Offering</a:t>
                      </a:r>
                      <a:r>
                        <a:rPr sz="2400" b="1" spc="-3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400" b="1" dirty="0">
                          <a:latin typeface="Times New Roman" pitchFamily="18" charset="0"/>
                          <a:cs typeface="Times New Roman" pitchFamily="18" charset="0"/>
                        </a:rPr>
                        <a:t>help</a:t>
                      </a:r>
                      <a:endParaRPr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F5D4"/>
                    </a:solidFill>
                  </a:tcPr>
                </a:tc>
                <a:tc>
                  <a:txBody>
                    <a:bodyPr/>
                    <a:lstStyle/>
                    <a:p>
                      <a:pPr marL="162560" indent="-143510">
                        <a:lnSpc>
                          <a:spcPct val="100000"/>
                        </a:lnSpc>
                        <a:spcBef>
                          <a:spcPts val="20"/>
                        </a:spcBef>
                        <a:buFont typeface="Arial"/>
                        <a:buChar char="•"/>
                        <a:tabLst>
                          <a:tab pos="163195" algn="l"/>
                        </a:tabLst>
                      </a:pPr>
                      <a:r>
                        <a:rPr sz="2000" spc="-20" dirty="0">
                          <a:latin typeface="Times New Roman" pitchFamily="18" charset="0"/>
                          <a:cs typeface="Times New Roman" pitchFamily="18" charset="0"/>
                        </a:rPr>
                        <a:t>Would </a:t>
                      </a:r>
                      <a:r>
                        <a:rPr sz="2000" spc="-10" dirty="0">
                          <a:latin typeface="Times New Roman" pitchFamily="18" charset="0"/>
                          <a:cs typeface="Times New Roman" pitchFamily="18" charset="0"/>
                        </a:rPr>
                        <a:t>you </a:t>
                      </a:r>
                      <a:r>
                        <a:rPr sz="2000" spc="-20" dirty="0">
                          <a:latin typeface="Times New Roman" pitchFamily="18" charset="0"/>
                          <a:cs typeface="Times New Roman" pitchFamily="18" charset="0"/>
                        </a:rPr>
                        <a:t>like 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us </a:t>
                      </a:r>
                      <a:r>
                        <a:rPr sz="2000" spc="-10" dirty="0"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 ...?</a:t>
                      </a:r>
                      <a:endParaRPr sz="20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62560" indent="-143510">
                        <a:lnSpc>
                          <a:spcPct val="100000"/>
                        </a:lnSpc>
                        <a:buFont typeface="Arial"/>
                        <a:buChar char="•"/>
                        <a:tabLst>
                          <a:tab pos="163195" algn="l"/>
                        </a:tabLst>
                      </a:pPr>
                      <a:r>
                        <a:rPr sz="2000" spc="-35" dirty="0">
                          <a:latin typeface="Times New Roman" pitchFamily="18" charset="0"/>
                          <a:cs typeface="Times New Roman" pitchFamily="18" charset="0"/>
                        </a:rPr>
                        <a:t>We </a:t>
                      </a:r>
                      <a:r>
                        <a:rPr sz="2000" spc="-10" dirty="0">
                          <a:latin typeface="Times New Roman" pitchFamily="18" charset="0"/>
                          <a:cs typeface="Times New Roman" pitchFamily="18" charset="0"/>
                        </a:rPr>
                        <a:t>would 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be happy </a:t>
                      </a:r>
                      <a:r>
                        <a:rPr sz="2000" spc="-15" dirty="0"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r>
                        <a:rPr sz="2000" spc="-4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...</a:t>
                      </a:r>
                      <a:endParaRPr sz="20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62560" indent="-143510">
                        <a:lnSpc>
                          <a:spcPct val="100000"/>
                        </a:lnSpc>
                        <a:buFont typeface="Arial"/>
                        <a:buChar char="•"/>
                        <a:tabLst>
                          <a:tab pos="163195" algn="l"/>
                        </a:tabLst>
                      </a:pPr>
                      <a:r>
                        <a:rPr sz="2000" spc="-35" dirty="0">
                          <a:latin typeface="Times New Roman" pitchFamily="18" charset="0"/>
                          <a:cs typeface="Times New Roman" pitchFamily="18" charset="0"/>
                        </a:rPr>
                        <a:t>We </a:t>
                      </a:r>
                      <a:r>
                        <a:rPr sz="2000" spc="-10" dirty="0">
                          <a:latin typeface="Times New Roman" pitchFamily="18" charset="0"/>
                          <a:cs typeface="Times New Roman" pitchFamily="18" charset="0"/>
                        </a:rPr>
                        <a:t>are 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quite willing </a:t>
                      </a:r>
                      <a:r>
                        <a:rPr sz="2000" spc="-15" dirty="0"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 ...</a:t>
                      </a:r>
                      <a:endParaRPr sz="20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62560" indent="-143510">
                        <a:lnSpc>
                          <a:spcPct val="100000"/>
                        </a:lnSpc>
                        <a:buFont typeface="Arial"/>
                        <a:buChar char="•"/>
                        <a:tabLst>
                          <a:tab pos="163195" algn="l"/>
                        </a:tabLst>
                      </a:pPr>
                      <a:r>
                        <a:rPr sz="2000" dirty="0">
                          <a:latin typeface="Times New Roman" pitchFamily="18" charset="0"/>
                          <a:cs typeface="Times New Roman" pitchFamily="18" charset="0"/>
                        </a:rPr>
                        <a:t>Our </a:t>
                      </a:r>
                      <a:r>
                        <a:rPr sz="2000" spc="-10" dirty="0">
                          <a:latin typeface="Times New Roman" pitchFamily="18" charset="0"/>
                          <a:cs typeface="Times New Roman" pitchFamily="18" charset="0"/>
                        </a:rPr>
                        <a:t>company would 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be pleased </a:t>
                      </a:r>
                      <a:r>
                        <a:rPr sz="2000" spc="-15" dirty="0"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r>
                        <a:rPr sz="2000" spc="-3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...</a:t>
                      </a:r>
                      <a:endParaRPr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F5D4"/>
                    </a:solidFill>
                  </a:tcPr>
                </a:tc>
              </a:tr>
              <a:tr h="952500"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2400" b="1" spc="-5" dirty="0">
                          <a:latin typeface="Times New Roman" pitchFamily="18" charset="0"/>
                          <a:cs typeface="Times New Roman" pitchFamily="18" charset="0"/>
                        </a:rPr>
                        <a:t>Giving </a:t>
                      </a:r>
                      <a:r>
                        <a:rPr sz="2400" b="1" spc="-10" dirty="0">
                          <a:latin typeface="Times New Roman" pitchFamily="18" charset="0"/>
                          <a:cs typeface="Times New Roman" pitchFamily="18" charset="0"/>
                        </a:rPr>
                        <a:t>good</a:t>
                      </a:r>
                      <a:r>
                        <a:rPr sz="2400" b="1" spc="-3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400" b="1" spc="-10" dirty="0">
                          <a:latin typeface="Times New Roman" pitchFamily="18" charset="0"/>
                          <a:cs typeface="Times New Roman" pitchFamily="18" charset="0"/>
                        </a:rPr>
                        <a:t>news</a:t>
                      </a:r>
                      <a:endParaRPr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F5D4"/>
                    </a:solidFill>
                  </a:tcPr>
                </a:tc>
                <a:tc>
                  <a:txBody>
                    <a:bodyPr/>
                    <a:lstStyle/>
                    <a:p>
                      <a:pPr marL="162560" indent="-143510">
                        <a:lnSpc>
                          <a:spcPct val="100000"/>
                        </a:lnSpc>
                        <a:spcBef>
                          <a:spcPts val="25"/>
                        </a:spcBef>
                        <a:buFont typeface="Arial"/>
                        <a:buChar char="•"/>
                        <a:tabLst>
                          <a:tab pos="163195" algn="l"/>
                        </a:tabLst>
                      </a:pPr>
                      <a:r>
                        <a:rPr sz="2000" spc="-35" dirty="0">
                          <a:latin typeface="Times New Roman" pitchFamily="18" charset="0"/>
                          <a:cs typeface="Times New Roman" pitchFamily="18" charset="0"/>
                        </a:rPr>
                        <a:t>We </a:t>
                      </a:r>
                      <a:r>
                        <a:rPr sz="2000" spc="-10" dirty="0">
                          <a:latin typeface="Times New Roman" pitchFamily="18" charset="0"/>
                          <a:cs typeface="Times New Roman" pitchFamily="18" charset="0"/>
                        </a:rPr>
                        <a:t>are 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pleased </a:t>
                      </a:r>
                      <a:r>
                        <a:rPr sz="2000" spc="-15" dirty="0">
                          <a:latin typeface="Times New Roman" pitchFamily="18" charset="0"/>
                          <a:cs typeface="Times New Roman" pitchFamily="18" charset="0"/>
                        </a:rPr>
                        <a:t>to </a:t>
                      </a:r>
                      <a:r>
                        <a:rPr sz="2000" dirty="0">
                          <a:latin typeface="Times New Roman" pitchFamily="18" charset="0"/>
                          <a:cs typeface="Times New Roman" pitchFamily="18" charset="0"/>
                        </a:rPr>
                        <a:t>announce 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that</a:t>
                      </a:r>
                      <a:r>
                        <a:rPr sz="2000" spc="2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...</a:t>
                      </a:r>
                      <a:endParaRPr sz="20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62560" indent="-143510">
                        <a:lnSpc>
                          <a:spcPct val="100000"/>
                        </a:lnSpc>
                        <a:buFont typeface="Arial"/>
                        <a:buChar char="•"/>
                        <a:tabLst>
                          <a:tab pos="163195" algn="l"/>
                        </a:tabLst>
                      </a:pPr>
                      <a:r>
                        <a:rPr sz="2000" dirty="0">
                          <a:latin typeface="Times New Roman" pitchFamily="18" charset="0"/>
                          <a:cs typeface="Times New Roman" pitchFamily="18" charset="0"/>
                        </a:rPr>
                        <a:t>I am </a:t>
                      </a:r>
                      <a:r>
                        <a:rPr sz="2000" spc="-10" dirty="0">
                          <a:latin typeface="Times New Roman" pitchFamily="18" charset="0"/>
                          <a:cs typeface="Times New Roman" pitchFamily="18" charset="0"/>
                        </a:rPr>
                        <a:t>delighted </a:t>
                      </a:r>
                      <a:r>
                        <a:rPr sz="2000" dirty="0">
                          <a:latin typeface="Times New Roman" pitchFamily="18" charset="0"/>
                          <a:cs typeface="Times New Roman" pitchFamily="18" charset="0"/>
                        </a:rPr>
                        <a:t>in </a:t>
                      </a:r>
                      <a:r>
                        <a:rPr sz="2000" spc="-10" dirty="0">
                          <a:latin typeface="Times New Roman" pitchFamily="18" charset="0"/>
                          <a:cs typeface="Times New Roman" pitchFamily="18" charset="0"/>
                        </a:rPr>
                        <a:t>inform you 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that</a:t>
                      </a:r>
                      <a:r>
                        <a:rPr sz="2000" spc="-5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..</a:t>
                      </a:r>
                      <a:endParaRPr sz="20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62560" indent="-143510">
                        <a:lnSpc>
                          <a:spcPct val="100000"/>
                        </a:lnSpc>
                        <a:buFont typeface="Arial"/>
                        <a:buChar char="•"/>
                        <a:tabLst>
                          <a:tab pos="163195" algn="l"/>
                        </a:tabLst>
                      </a:pPr>
                      <a:r>
                        <a:rPr sz="2000" spc="-50" dirty="0">
                          <a:latin typeface="Times New Roman" pitchFamily="18" charset="0"/>
                          <a:cs typeface="Times New Roman" pitchFamily="18" charset="0"/>
                        </a:rPr>
                        <a:t>You 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will be pleased </a:t>
                      </a:r>
                      <a:r>
                        <a:rPr sz="2000" spc="-15" dirty="0">
                          <a:latin typeface="Times New Roman" pitchFamily="18" charset="0"/>
                          <a:cs typeface="Times New Roman" pitchFamily="18" charset="0"/>
                        </a:rPr>
                        <a:t>to </a:t>
                      </a:r>
                      <a:r>
                        <a:rPr sz="2000" dirty="0">
                          <a:latin typeface="Times New Roman" pitchFamily="18" charset="0"/>
                          <a:cs typeface="Times New Roman" pitchFamily="18" charset="0"/>
                        </a:rPr>
                        <a:t>learn 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that</a:t>
                      </a:r>
                      <a:r>
                        <a:rPr sz="2000" spc="4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...</a:t>
                      </a:r>
                      <a:endParaRPr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F5D4"/>
                    </a:solidFill>
                  </a:tcPr>
                </a:tc>
              </a:tr>
              <a:tr h="1209548"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2400" b="1" spc="-5" dirty="0">
                          <a:latin typeface="Times New Roman" pitchFamily="18" charset="0"/>
                          <a:cs typeface="Times New Roman" pitchFamily="18" charset="0"/>
                        </a:rPr>
                        <a:t>Giving </a:t>
                      </a:r>
                      <a:r>
                        <a:rPr sz="2400" b="1" dirty="0">
                          <a:latin typeface="Times New Roman" pitchFamily="18" charset="0"/>
                          <a:cs typeface="Times New Roman" pitchFamily="18" charset="0"/>
                        </a:rPr>
                        <a:t>bad</a:t>
                      </a:r>
                      <a:r>
                        <a:rPr sz="2400" b="1" spc="-4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400" b="1" spc="-10" dirty="0">
                          <a:latin typeface="Times New Roman" pitchFamily="18" charset="0"/>
                          <a:cs typeface="Times New Roman" pitchFamily="18" charset="0"/>
                        </a:rPr>
                        <a:t>news</a:t>
                      </a:r>
                      <a:endParaRPr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F5D4"/>
                    </a:solidFill>
                  </a:tcPr>
                </a:tc>
                <a:tc>
                  <a:txBody>
                    <a:bodyPr/>
                    <a:lstStyle/>
                    <a:p>
                      <a:pPr marL="162560" indent="-143510">
                        <a:lnSpc>
                          <a:spcPct val="100000"/>
                        </a:lnSpc>
                        <a:spcBef>
                          <a:spcPts val="1035"/>
                        </a:spcBef>
                        <a:buFont typeface="Arial"/>
                        <a:buChar char="•"/>
                        <a:tabLst>
                          <a:tab pos="163195" algn="l"/>
                        </a:tabLst>
                      </a:pPr>
                      <a:r>
                        <a:rPr sz="2000" spc="-35" dirty="0">
                          <a:latin typeface="Times New Roman" pitchFamily="18" charset="0"/>
                          <a:cs typeface="Times New Roman" pitchFamily="18" charset="0"/>
                        </a:rPr>
                        <a:t>We </a:t>
                      </a:r>
                      <a:r>
                        <a:rPr sz="2000" spc="-15" dirty="0">
                          <a:latin typeface="Times New Roman" pitchFamily="18" charset="0"/>
                          <a:cs typeface="Times New Roman" pitchFamily="18" charset="0"/>
                        </a:rPr>
                        <a:t>regret </a:t>
                      </a:r>
                      <a:r>
                        <a:rPr sz="2000" spc="-10" dirty="0">
                          <a:latin typeface="Times New Roman" pitchFamily="18" charset="0"/>
                          <a:cs typeface="Times New Roman" pitchFamily="18" charset="0"/>
                        </a:rPr>
                        <a:t>to inform you 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that</a:t>
                      </a:r>
                      <a:r>
                        <a:rPr sz="2000" spc="2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...</a:t>
                      </a:r>
                      <a:endParaRPr sz="20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62560" indent="-143510">
                        <a:lnSpc>
                          <a:spcPct val="100000"/>
                        </a:lnSpc>
                        <a:buFont typeface="Arial"/>
                        <a:buChar char="•"/>
                        <a:tabLst>
                          <a:tab pos="163195" algn="l"/>
                        </a:tabLst>
                      </a:pPr>
                      <a:r>
                        <a:rPr sz="2000" dirty="0">
                          <a:latin typeface="Times New Roman" pitchFamily="18" charset="0"/>
                          <a:cs typeface="Times New Roman" pitchFamily="18" charset="0"/>
                        </a:rPr>
                        <a:t>I'm </a:t>
                      </a:r>
                      <a:r>
                        <a:rPr sz="2000" spc="-10" dirty="0">
                          <a:latin typeface="Times New Roman" pitchFamily="18" charset="0"/>
                          <a:cs typeface="Times New Roman" pitchFamily="18" charset="0"/>
                        </a:rPr>
                        <a:t>afraid </a:t>
                      </a:r>
                      <a:r>
                        <a:rPr sz="2000" dirty="0">
                          <a:latin typeface="Times New Roman" pitchFamily="18" charset="0"/>
                          <a:cs typeface="Times New Roman" pitchFamily="18" charset="0"/>
                        </a:rPr>
                        <a:t>it </a:t>
                      </a:r>
                      <a:r>
                        <a:rPr sz="2000" spc="-10" dirty="0">
                          <a:latin typeface="Times New Roman" pitchFamily="18" charset="0"/>
                          <a:cs typeface="Times New Roman" pitchFamily="18" charset="0"/>
                        </a:rPr>
                        <a:t>would 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not be possible </a:t>
                      </a:r>
                      <a:r>
                        <a:rPr sz="2000" spc="-15" dirty="0">
                          <a:latin typeface="Times New Roman" pitchFamily="18" charset="0"/>
                          <a:cs typeface="Times New Roman" pitchFamily="18" charset="0"/>
                        </a:rPr>
                        <a:t>to 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...</a:t>
                      </a:r>
                      <a:endParaRPr sz="20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62560" indent="-143510">
                        <a:lnSpc>
                          <a:spcPct val="100000"/>
                        </a:lnSpc>
                        <a:buFont typeface="Arial"/>
                        <a:buChar char="•"/>
                        <a:tabLst>
                          <a:tab pos="163195" algn="l"/>
                        </a:tabLst>
                      </a:pP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After </a:t>
                      </a:r>
                      <a:r>
                        <a:rPr sz="2000" spc="-10" dirty="0">
                          <a:latin typeface="Times New Roman" pitchFamily="18" charset="0"/>
                          <a:cs typeface="Times New Roman" pitchFamily="18" charset="0"/>
                        </a:rPr>
                        <a:t>careful consideration we </a:t>
                      </a:r>
                      <a:r>
                        <a:rPr sz="2000" spc="-20" dirty="0">
                          <a:latin typeface="Times New Roman" pitchFamily="18" charset="0"/>
                          <a:cs typeface="Times New Roman" pitchFamily="18" charset="0"/>
                        </a:rPr>
                        <a:t>have </a:t>
                      </a:r>
                      <a:r>
                        <a:rPr sz="2000" dirty="0">
                          <a:latin typeface="Times New Roman" pitchFamily="18" charset="0"/>
                          <a:cs typeface="Times New Roman" pitchFamily="18" charset="0"/>
                        </a:rPr>
                        <a:t>decided 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(not) </a:t>
                      </a:r>
                      <a:r>
                        <a:rPr sz="2000" spc="-15" dirty="0"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r>
                        <a:rPr sz="2000" spc="5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...</a:t>
                      </a:r>
                      <a:endParaRPr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131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F5D4"/>
                    </a:solidFill>
                  </a:tcPr>
                </a:tc>
              </a:tr>
              <a:tr h="2378557"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2400" b="1" spc="-5" dirty="0">
                          <a:latin typeface="Times New Roman" pitchFamily="18" charset="0"/>
                          <a:cs typeface="Times New Roman" pitchFamily="18" charset="0"/>
                        </a:rPr>
                        <a:t>Complaining</a:t>
                      </a:r>
                      <a:endParaRPr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F5D4"/>
                    </a:solidFill>
                  </a:tcPr>
                </a:tc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840"/>
                        </a:spcBef>
                        <a:buFont typeface="Arial"/>
                        <a:buChar char="•"/>
                        <a:tabLst>
                          <a:tab pos="163195" algn="l"/>
                        </a:tabLst>
                      </a:pPr>
                      <a:r>
                        <a:rPr sz="2000" dirty="0">
                          <a:latin typeface="Times New Roman" pitchFamily="18" charset="0"/>
                          <a:cs typeface="Times New Roman" pitchFamily="18" charset="0"/>
                        </a:rPr>
                        <a:t>I am 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writing </a:t>
                      </a:r>
                      <a:r>
                        <a:rPr sz="2000" spc="-15" dirty="0">
                          <a:latin typeface="Times New Roman" pitchFamily="18" charset="0"/>
                          <a:cs typeface="Times New Roman" pitchFamily="18" charset="0"/>
                        </a:rPr>
                        <a:t>to </a:t>
                      </a:r>
                      <a:r>
                        <a:rPr sz="2000" spc="-10" dirty="0">
                          <a:latin typeface="Times New Roman" pitchFamily="18" charset="0"/>
                          <a:cs typeface="Times New Roman" pitchFamily="18" charset="0"/>
                        </a:rPr>
                        <a:t>express </a:t>
                      </a:r>
                      <a:r>
                        <a:rPr sz="2000" spc="-20" dirty="0">
                          <a:latin typeface="Times New Roman" pitchFamily="18" charset="0"/>
                          <a:cs typeface="Times New Roman" pitchFamily="18" charset="0"/>
                        </a:rPr>
                        <a:t>my </a:t>
                      </a:r>
                      <a:r>
                        <a:rPr sz="2000" spc="-10" dirty="0">
                          <a:latin typeface="Times New Roman" pitchFamily="18" charset="0"/>
                          <a:cs typeface="Times New Roman" pitchFamily="18" charset="0"/>
                        </a:rPr>
                        <a:t>dissatisfaction 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with</a:t>
                      </a:r>
                      <a:r>
                        <a:rPr sz="2000" spc="12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...</a:t>
                      </a:r>
                      <a:endParaRPr sz="20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9050" marR="588010">
                        <a:lnSpc>
                          <a:spcPct val="100000"/>
                        </a:lnSpc>
                        <a:buFont typeface="Arial"/>
                        <a:buChar char="•"/>
                        <a:tabLst>
                          <a:tab pos="163195" algn="l"/>
                        </a:tabLst>
                      </a:pPr>
                      <a:r>
                        <a:rPr sz="2000" dirty="0">
                          <a:latin typeface="Times New Roman" pitchFamily="18" charset="0"/>
                          <a:cs typeface="Times New Roman" pitchFamily="18" charset="0"/>
                        </a:rPr>
                        <a:t>Please </a:t>
                      </a:r>
                      <a:r>
                        <a:rPr sz="2000" spc="-10" dirty="0">
                          <a:latin typeface="Times New Roman" pitchFamily="18" charset="0"/>
                          <a:cs typeface="Times New Roman" pitchFamily="18" charset="0"/>
                        </a:rPr>
                        <a:t>note 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that </a:t>
                      </a:r>
                      <a:r>
                        <a:rPr sz="2000" dirty="0">
                          <a:latin typeface="Times New Roman" pitchFamily="18" charset="0"/>
                          <a:cs typeface="Times New Roman" pitchFamily="18" charset="0"/>
                        </a:rPr>
                        <a:t>the 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goods </a:t>
                      </a:r>
                      <a:r>
                        <a:rPr sz="2000" spc="-10" dirty="0">
                          <a:latin typeface="Times New Roman" pitchFamily="18" charset="0"/>
                          <a:cs typeface="Times New Roman" pitchFamily="18" charset="0"/>
                        </a:rPr>
                        <a:t>we ordered 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on </a:t>
                      </a:r>
                      <a:r>
                        <a:rPr sz="2000" dirty="0">
                          <a:latin typeface="Times New Roman" pitchFamily="18" charset="0"/>
                          <a:cs typeface="Times New Roman" pitchFamily="18" charset="0"/>
                        </a:rPr>
                        <a:t>( </a:t>
                      </a:r>
                      <a:r>
                        <a:rPr sz="2000" spc="-15" dirty="0">
                          <a:latin typeface="Times New Roman" pitchFamily="18" charset="0"/>
                          <a:cs typeface="Times New Roman" pitchFamily="18" charset="0"/>
                        </a:rPr>
                        <a:t>date </a:t>
                      </a:r>
                      <a:r>
                        <a:rPr sz="2000" dirty="0">
                          <a:latin typeface="Times New Roman" pitchFamily="18" charset="0"/>
                          <a:cs typeface="Times New Roman" pitchFamily="18" charset="0"/>
                        </a:rPr>
                        <a:t>)  </a:t>
                      </a:r>
                      <a:r>
                        <a:rPr sz="2000" spc="-20" dirty="0">
                          <a:latin typeface="Times New Roman" pitchFamily="18" charset="0"/>
                          <a:cs typeface="Times New Roman" pitchFamily="18" charset="0"/>
                        </a:rPr>
                        <a:t>have 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not </a:t>
                      </a:r>
                      <a:r>
                        <a:rPr sz="2000" spc="-15" dirty="0">
                          <a:latin typeface="Times New Roman" pitchFamily="18" charset="0"/>
                          <a:cs typeface="Times New Roman" pitchFamily="18" charset="0"/>
                        </a:rPr>
                        <a:t>yet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 arrived.</a:t>
                      </a:r>
                      <a:endParaRPr sz="20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63830" indent="-144780">
                        <a:lnSpc>
                          <a:spcPct val="100000"/>
                        </a:lnSpc>
                        <a:buFont typeface="Arial"/>
                        <a:buChar char="•"/>
                        <a:tabLst>
                          <a:tab pos="164465" algn="l"/>
                          <a:tab pos="4501515" algn="l"/>
                        </a:tabLst>
                      </a:pPr>
                      <a:r>
                        <a:rPr sz="2000" spc="-35" dirty="0">
                          <a:latin typeface="Times New Roman" pitchFamily="18" charset="0"/>
                          <a:cs typeface="Times New Roman" pitchFamily="18" charset="0"/>
                        </a:rPr>
                        <a:t>We </a:t>
                      </a:r>
                      <a:r>
                        <a:rPr sz="2000" spc="-15" dirty="0">
                          <a:latin typeface="Times New Roman" pitchFamily="18" charset="0"/>
                          <a:cs typeface="Times New Roman" pitchFamily="18" charset="0"/>
                        </a:rPr>
                        <a:t>regret </a:t>
                      </a:r>
                      <a:r>
                        <a:rPr sz="2000" spc="-10" dirty="0">
                          <a:latin typeface="Times New Roman" pitchFamily="18" charset="0"/>
                          <a:cs typeface="Times New Roman" pitchFamily="18" charset="0"/>
                        </a:rPr>
                        <a:t>to </a:t>
                      </a:r>
                      <a:r>
                        <a:rPr sz="2000" spc="-15" dirty="0">
                          <a:latin typeface="Times New Roman" pitchFamily="18" charset="0"/>
                          <a:cs typeface="Times New Roman" pitchFamily="18" charset="0"/>
                        </a:rPr>
                        <a:t>inform you 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that our</a:t>
                      </a:r>
                      <a:r>
                        <a:rPr sz="2000" spc="12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000" spc="-10" dirty="0">
                          <a:latin typeface="Times New Roman" pitchFamily="18" charset="0"/>
                          <a:cs typeface="Times New Roman" pitchFamily="18" charset="0"/>
                        </a:rPr>
                        <a:t>order</a:t>
                      </a:r>
                      <a:r>
                        <a:rPr sz="2000" spc="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000" dirty="0">
                          <a:latin typeface="Times New Roman" pitchFamily="18" charset="0"/>
                          <a:cs typeface="Times New Roman" pitchFamily="18" charset="0"/>
                        </a:rPr>
                        <a:t>n	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----- </a:t>
                      </a:r>
                      <a:r>
                        <a:rPr sz="2000" dirty="0">
                          <a:latin typeface="Times New Roman" pitchFamily="18" charset="0"/>
                          <a:cs typeface="Times New Roman" pitchFamily="18" charset="0"/>
                        </a:rPr>
                        <a:t>is</a:t>
                      </a:r>
                      <a:r>
                        <a:rPr sz="2000" spc="-3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now</a:t>
                      </a:r>
                      <a:endParaRPr sz="20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905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considerably</a:t>
                      </a:r>
                      <a:r>
                        <a:rPr sz="2000" spc="-4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000" spc="-10" dirty="0">
                          <a:latin typeface="Times New Roman" pitchFamily="18" charset="0"/>
                          <a:cs typeface="Times New Roman" pitchFamily="18" charset="0"/>
                        </a:rPr>
                        <a:t>overdue.</a:t>
                      </a:r>
                      <a:endParaRPr sz="20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9050" marR="51435">
                        <a:lnSpc>
                          <a:spcPct val="100000"/>
                        </a:lnSpc>
                        <a:buFont typeface="Arial"/>
                        <a:buChar char="•"/>
                        <a:tabLst>
                          <a:tab pos="163195" algn="l"/>
                        </a:tabLst>
                      </a:pPr>
                      <a:r>
                        <a:rPr sz="2000" dirty="0">
                          <a:latin typeface="Times New Roman" pitchFamily="18" charset="0"/>
                          <a:cs typeface="Times New Roman" pitchFamily="18" charset="0"/>
                        </a:rPr>
                        <a:t>I </a:t>
                      </a:r>
                      <a:r>
                        <a:rPr sz="2000" spc="-10" dirty="0">
                          <a:latin typeface="Times New Roman" pitchFamily="18" charset="0"/>
                          <a:cs typeface="Times New Roman" pitchFamily="18" charset="0"/>
                        </a:rPr>
                        <a:t>would </a:t>
                      </a:r>
                      <a:r>
                        <a:rPr sz="2000" spc="-20" dirty="0">
                          <a:latin typeface="Times New Roman" pitchFamily="18" charset="0"/>
                          <a:cs typeface="Times New Roman" pitchFamily="18" charset="0"/>
                        </a:rPr>
                        <a:t>like </a:t>
                      </a:r>
                      <a:r>
                        <a:rPr sz="2000" spc="-15" dirty="0">
                          <a:latin typeface="Times New Roman" pitchFamily="18" charset="0"/>
                          <a:cs typeface="Times New Roman" pitchFamily="18" charset="0"/>
                        </a:rPr>
                        <a:t>to </a:t>
                      </a:r>
                      <a:r>
                        <a:rPr sz="2000" dirty="0">
                          <a:latin typeface="Times New Roman" pitchFamily="18" charset="0"/>
                          <a:cs typeface="Times New Roman" pitchFamily="18" charset="0"/>
                        </a:rPr>
                        <a:t>query the 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transport charges </a:t>
                      </a:r>
                      <a:r>
                        <a:rPr sz="2000" dirty="0">
                          <a:latin typeface="Times New Roman" pitchFamily="18" charset="0"/>
                          <a:cs typeface="Times New Roman" pitchFamily="18" charset="0"/>
                        </a:rPr>
                        <a:t>which 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seem  unusually</a:t>
                      </a:r>
                      <a:r>
                        <a:rPr sz="2000" spc="-4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000" spc="-5" dirty="0">
                          <a:latin typeface="Times New Roman" pitchFamily="18" charset="0"/>
                          <a:cs typeface="Times New Roman" pitchFamily="18" charset="0"/>
                        </a:rPr>
                        <a:t>high.</a:t>
                      </a:r>
                      <a:endParaRPr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1066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F5D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7467600" cy="598241"/>
          </a:xfrm>
          <a:prstGeom prst="rect">
            <a:avLst/>
          </a:prstGeom>
          <a:solidFill>
            <a:srgbClr val="FD8537"/>
          </a:solidFill>
          <a:ln w="25400">
            <a:solidFill>
              <a:srgbClr val="BA6025"/>
            </a:solidFill>
          </a:ln>
        </p:spPr>
        <p:txBody>
          <a:bodyPr vert="horz" wrap="square" lIns="0" tIns="104775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825"/>
              </a:spcBef>
            </a:pPr>
            <a:r>
              <a:rPr sz="3200" b="1" dirty="0">
                <a:solidFill>
                  <a:srgbClr val="292300"/>
                </a:solidFill>
                <a:latin typeface="Times New Roman" pitchFamily="18" charset="0"/>
                <a:cs typeface="Times New Roman" pitchFamily="18" charset="0"/>
              </a:rPr>
              <a:t>TIPS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540" y="1235710"/>
            <a:ext cx="8066405" cy="55675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7020" marR="5080" indent="-274320">
              <a:lnSpc>
                <a:spcPct val="100000"/>
              </a:lnSpc>
              <a:spcBef>
                <a:spcPts val="95"/>
              </a:spcBef>
              <a:buClr>
                <a:srgbClr val="FD8537"/>
              </a:buClr>
              <a:buSzPct val="113636"/>
              <a:buFont typeface="Arial"/>
              <a:buChar char="•"/>
              <a:tabLst>
                <a:tab pos="286385" algn="l"/>
                <a:tab pos="287020" algn="l"/>
              </a:tabLst>
            </a:pPr>
            <a:r>
              <a:rPr sz="2400" b="1" spc="-35" dirty="0">
                <a:latin typeface="Times New Roman" pitchFamily="18" charset="0"/>
                <a:cs typeface="Times New Roman" pitchFamily="18" charset="0"/>
              </a:rPr>
              <a:t>IMPORTANT: </a:t>
            </a:r>
            <a:r>
              <a:rPr sz="2400" b="1" spc="-20" dirty="0">
                <a:latin typeface="Times New Roman" pitchFamily="18" charset="0"/>
                <a:cs typeface="Times New Roman" pitchFamily="18" charset="0"/>
              </a:rPr>
              <a:t>Draft </a:t>
            </a:r>
            <a:r>
              <a:rPr sz="2400" b="1" spc="-15" dirty="0">
                <a:latin typeface="Times New Roman" pitchFamily="18" charset="0"/>
                <a:cs typeface="Times New Roman" pitchFamily="18" charset="0"/>
              </a:rPr>
              <a:t>your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message, </a:t>
            </a:r>
            <a:r>
              <a:rPr sz="2400" b="1" spc="-15" dirty="0">
                <a:latin typeface="Times New Roman" pitchFamily="18" charset="0"/>
                <a:cs typeface="Times New Roman" pitchFamily="18" charset="0"/>
              </a:rPr>
              <a:t>Revise, Edit, </a:t>
            </a:r>
            <a:r>
              <a:rPr sz="2400" b="1" spc="-20" dirty="0">
                <a:latin typeface="Times New Roman" pitchFamily="18" charset="0"/>
                <a:cs typeface="Times New Roman" pitchFamily="18" charset="0"/>
              </a:rPr>
              <a:t>Rearrange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b="1" spc="-15" dirty="0">
                <a:latin typeface="Times New Roman" pitchFamily="18" charset="0"/>
                <a:cs typeface="Times New Roman" pitchFamily="18" charset="0"/>
              </a:rPr>
              <a:t>Proof  read.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buClr>
                <a:srgbClr val="FD8537"/>
              </a:buClr>
              <a:buSzPct val="113636"/>
              <a:buFont typeface="Arial"/>
              <a:buChar char="•"/>
              <a:tabLst>
                <a:tab pos="286385" algn="l"/>
                <a:tab pos="287020" algn="l"/>
              </a:tabLst>
            </a:pPr>
            <a:r>
              <a:rPr sz="2400" spc="-10" smtClean="0">
                <a:latin typeface="Times New Roman" pitchFamily="18" charset="0"/>
                <a:cs typeface="Times New Roman" pitchFamily="18" charset="0"/>
              </a:rPr>
              <a:t>Maintain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proper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margins.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113636"/>
              <a:buFont typeface="Arial"/>
              <a:buChar char="•"/>
              <a:tabLst>
                <a:tab pos="286385" algn="l"/>
                <a:tab pos="28702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Use the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right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font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size,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style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and</a:t>
            </a:r>
            <a:r>
              <a:rPr sz="2400" spc="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40" dirty="0">
                <a:latin typeface="Times New Roman" pitchFamily="18" charset="0"/>
                <a:cs typeface="Times New Roman" pitchFamily="18" charset="0"/>
              </a:rPr>
              <a:t>colour.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marR="7112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113636"/>
              <a:buFont typeface="Arial"/>
              <a:buChar char="•"/>
              <a:tabLst>
                <a:tab pos="286385" algn="l"/>
                <a:tab pos="287020" algn="l"/>
              </a:tabLst>
            </a:pPr>
            <a:r>
              <a:rPr sz="2400" spc="-20" dirty="0">
                <a:latin typeface="Times New Roman" pitchFamily="18" charset="0"/>
                <a:cs typeface="Times New Roman" pitchFamily="18" charset="0"/>
              </a:rPr>
              <a:t>Strike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right tone: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be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brief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professional, don't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be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too blunt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or  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flattery.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113636"/>
              <a:buFont typeface="Arial"/>
              <a:buChar char="•"/>
              <a:tabLst>
                <a:tab pos="286385" algn="l"/>
                <a:tab pos="28702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Use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quality pen </a:t>
            </a:r>
            <a:r>
              <a:rPr sz="2400" b="1" spc="-2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sign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letter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thoroughly read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before</a:t>
            </a:r>
            <a:r>
              <a:rPr sz="2400" spc="10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you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6385">
              <a:lnSpc>
                <a:spcPct val="100000"/>
              </a:lnSpc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send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it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marR="57785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113636"/>
              <a:buFont typeface="Arial"/>
              <a:buChar char="•"/>
              <a:tabLst>
                <a:tab pos="286385" algn="l"/>
                <a:tab pos="28702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Neatly </a:t>
            </a:r>
            <a:r>
              <a:rPr sz="2400" b="1" spc="-15" dirty="0">
                <a:latin typeface="Times New Roman" pitchFamily="18" charset="0"/>
                <a:cs typeface="Times New Roman" pitchFamily="18" charset="0"/>
              </a:rPr>
              <a:t>fold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letter into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thirds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post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it in a clean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envelope(with 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company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 logo).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605"/>
              </a:spcBef>
              <a:buClr>
                <a:srgbClr val="FD8537"/>
              </a:buClr>
              <a:buSzPct val="113636"/>
              <a:buFont typeface="Arial"/>
              <a:buChar char="•"/>
              <a:tabLst>
                <a:tab pos="286385" algn="l"/>
                <a:tab pos="28702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Neatly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print/write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your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return address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b="1" spc="-15" dirty="0">
                <a:latin typeface="Times New Roman" pitchFamily="18" charset="0"/>
                <a:cs typeface="Times New Roman" pitchFamily="18" charset="0"/>
              </a:rPr>
              <a:t>recipient's</a:t>
            </a:r>
            <a:r>
              <a:rPr sz="2400" b="1" spc="17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address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6385">
              <a:lnSpc>
                <a:spcPct val="100000"/>
              </a:lnSpc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on the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envelope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4400" y="152400"/>
            <a:ext cx="7467600" cy="720710"/>
          </a:xfrm>
          <a:prstGeom prst="rect">
            <a:avLst/>
          </a:prstGeom>
          <a:solidFill>
            <a:srgbClr val="FD8537"/>
          </a:solidFill>
          <a:ln w="25400">
            <a:solidFill>
              <a:srgbClr val="BA6025"/>
            </a:solidFill>
          </a:ln>
        </p:spPr>
        <p:txBody>
          <a:bodyPr vert="horz" wrap="square" lIns="0" tIns="226060" rIns="0" bIns="0" rtlCol="0">
            <a:spAutoFit/>
          </a:bodyPr>
          <a:lstStyle/>
          <a:p>
            <a:pPr marL="2540" algn="ctr">
              <a:lnSpc>
                <a:spcPct val="100000"/>
              </a:lnSpc>
              <a:spcBef>
                <a:spcPts val="1780"/>
              </a:spcBef>
            </a:pPr>
            <a:r>
              <a:rPr sz="3200" b="1" spc="20" dirty="0">
                <a:solidFill>
                  <a:srgbClr val="292300"/>
                </a:solidFill>
                <a:latin typeface="Times New Roman" pitchFamily="18" charset="0"/>
                <a:cs typeface="Times New Roman" pitchFamily="18" charset="0"/>
              </a:rPr>
              <a:t>REFERENCES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4800" y="1312519"/>
            <a:ext cx="8684260" cy="5106526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2200" b="1" spc="-5" dirty="0">
                <a:latin typeface="Times New Roman" pitchFamily="18" charset="0"/>
                <a:cs typeface="Times New Roman" pitchFamily="18" charset="0"/>
              </a:rPr>
              <a:t>BOOKS</a:t>
            </a:r>
            <a:endParaRPr sz="22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70000"/>
              <a:buFont typeface="Wingdings"/>
              <a:buChar char=""/>
              <a:tabLst>
                <a:tab pos="287020" algn="l"/>
              </a:tabLst>
            </a:pPr>
            <a:r>
              <a:rPr sz="2200" spc="-5" dirty="0">
                <a:latin typeface="Times New Roman" pitchFamily="18" charset="0"/>
                <a:cs typeface="Times New Roman" pitchFamily="18" charset="0"/>
              </a:rPr>
              <a:t>Bhatia, C. 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Business Communication, 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Ane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Books 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India, </a:t>
            </a:r>
            <a:r>
              <a:rPr sz="2200" spc="-25" dirty="0">
                <a:latin typeface="Times New Roman" pitchFamily="18" charset="0"/>
                <a:cs typeface="Times New Roman" pitchFamily="18" charset="0"/>
              </a:rPr>
              <a:t>Ane’s</a:t>
            </a:r>
            <a:r>
              <a:rPr sz="2200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Student</a:t>
            </a:r>
            <a:endParaRPr sz="2200">
              <a:latin typeface="Times New Roman" pitchFamily="18" charset="0"/>
              <a:cs typeface="Times New Roman" pitchFamily="18" charset="0"/>
            </a:endParaRPr>
          </a:p>
          <a:p>
            <a:pPr marL="286385">
              <a:lnSpc>
                <a:spcPct val="100000"/>
              </a:lnSpc>
            </a:pPr>
            <a:r>
              <a:rPr sz="2200" spc="-5" dirty="0">
                <a:latin typeface="Times New Roman" pitchFamily="18" charset="0"/>
                <a:cs typeface="Times New Roman" pitchFamily="18" charset="0"/>
              </a:rPr>
              <a:t>Edition, 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2008, PP 243 -</a:t>
            </a:r>
            <a:r>
              <a:rPr sz="2200" spc="-8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350</a:t>
            </a:r>
            <a:endParaRPr sz="2200">
              <a:latin typeface="Times New Roman" pitchFamily="18" charset="0"/>
              <a:cs typeface="Times New Roman" pitchFamily="18" charset="0"/>
            </a:endParaRPr>
          </a:p>
          <a:p>
            <a:pPr marL="287020" marR="302895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70000"/>
              <a:buFont typeface="Wingdings"/>
              <a:buChar char=""/>
              <a:tabLst>
                <a:tab pos="287020" algn="l"/>
              </a:tabLst>
            </a:pPr>
            <a:r>
              <a:rPr sz="2200" spc="-35" dirty="0">
                <a:latin typeface="Times New Roman" pitchFamily="18" charset="0"/>
                <a:cs typeface="Times New Roman" pitchFamily="18" charset="0"/>
              </a:rPr>
              <a:t>Locker, 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K and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Kaczmarek, 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S., Business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Communication 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- Building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Critical  Skills, </a:t>
            </a:r>
            <a:r>
              <a:rPr sz="2200" spc="-55" dirty="0">
                <a:latin typeface="Times New Roman" pitchFamily="18" charset="0"/>
                <a:cs typeface="Times New Roman" pitchFamily="18" charset="0"/>
              </a:rPr>
              <a:t>Tata </a:t>
            </a:r>
            <a:r>
              <a:rPr sz="2200" spc="-10" dirty="0">
                <a:latin typeface="Times New Roman" pitchFamily="18" charset="0"/>
                <a:cs typeface="Times New Roman" pitchFamily="18" charset="0"/>
              </a:rPr>
              <a:t>McGraw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Hill, </a:t>
            </a:r>
            <a:r>
              <a:rPr sz="2200" spc="15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sz="2200" spc="22" baseline="25641" dirty="0">
                <a:latin typeface="Times New Roman" pitchFamily="18" charset="0"/>
                <a:cs typeface="Times New Roman" pitchFamily="18" charset="0"/>
              </a:rPr>
              <a:t>th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edition, 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2007, PP 128 -</a:t>
            </a:r>
            <a:r>
              <a:rPr sz="2200" spc="-1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190</a:t>
            </a:r>
            <a:endParaRPr sz="2200">
              <a:latin typeface="Times New Roman" pitchFamily="18" charset="0"/>
              <a:cs typeface="Times New Roman" pitchFamily="18" charset="0"/>
            </a:endParaRPr>
          </a:p>
          <a:p>
            <a:pPr marL="287020" marR="839469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70000"/>
              <a:buFont typeface="Wingdings"/>
              <a:buChar char=""/>
              <a:tabLst>
                <a:tab pos="287020" algn="l"/>
              </a:tabLst>
            </a:pPr>
            <a:r>
              <a:rPr sz="2200" spc="-25" dirty="0">
                <a:latin typeface="Times New Roman" pitchFamily="18" charset="0"/>
                <a:cs typeface="Times New Roman" pitchFamily="18" charset="0"/>
              </a:rPr>
              <a:t>Murphy,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H. Hildebrandt, 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H and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Thomas, </a:t>
            </a:r>
            <a:r>
              <a:rPr sz="2200" spc="-10" dirty="0">
                <a:latin typeface="Times New Roman" pitchFamily="18" charset="0"/>
                <a:cs typeface="Times New Roman" pitchFamily="18" charset="0"/>
              </a:rPr>
              <a:t>J. 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200" spc="-20" dirty="0">
                <a:latin typeface="Times New Roman" pitchFamily="18" charset="0"/>
                <a:cs typeface="Times New Roman" pitchFamily="18" charset="0"/>
              </a:rPr>
              <a:t>Effective 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Business 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Communication, </a:t>
            </a:r>
            <a:r>
              <a:rPr sz="2200" spc="-55" dirty="0">
                <a:latin typeface="Times New Roman" pitchFamily="18" charset="0"/>
                <a:cs typeface="Times New Roman" pitchFamily="18" charset="0"/>
              </a:rPr>
              <a:t>Tata </a:t>
            </a:r>
            <a:r>
              <a:rPr sz="2200" spc="-10" dirty="0">
                <a:latin typeface="Times New Roman" pitchFamily="18" charset="0"/>
                <a:cs typeface="Times New Roman" pitchFamily="18" charset="0"/>
              </a:rPr>
              <a:t>McGraw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Hill, </a:t>
            </a:r>
            <a:r>
              <a:rPr sz="2200" spc="10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sz="2200" spc="15" baseline="25641" dirty="0">
                <a:latin typeface="Times New Roman" pitchFamily="18" charset="0"/>
                <a:cs typeface="Times New Roman" pitchFamily="18" charset="0"/>
              </a:rPr>
              <a:t>th </a:t>
            </a:r>
            <a:r>
              <a:rPr sz="2200" spc="-5" dirty="0">
                <a:latin typeface="Times New Roman" pitchFamily="18" charset="0"/>
                <a:cs typeface="Times New Roman" pitchFamily="18" charset="0"/>
              </a:rPr>
              <a:t>edition, 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2010, PP 156 –</a:t>
            </a:r>
            <a:r>
              <a:rPr sz="2200" spc="-114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dirty="0">
                <a:latin typeface="Times New Roman" pitchFamily="18" charset="0"/>
                <a:cs typeface="Times New Roman" pitchFamily="18" charset="0"/>
              </a:rPr>
              <a:t>276</a:t>
            </a:r>
            <a:endParaRPr sz="220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</a:pPr>
            <a:r>
              <a:rPr sz="2200" b="1" spc="-5" smtClean="0">
                <a:latin typeface="Times New Roman" pitchFamily="18" charset="0"/>
                <a:cs typeface="Times New Roman" pitchFamily="18" charset="0"/>
              </a:rPr>
              <a:t>WEB </a:t>
            </a:r>
            <a:r>
              <a:rPr sz="2200" b="1" spc="-5" dirty="0">
                <a:latin typeface="Times New Roman" pitchFamily="18" charset="0"/>
                <a:cs typeface="Times New Roman" pitchFamily="18" charset="0"/>
              </a:rPr>
              <a:t>LINKS</a:t>
            </a:r>
            <a:endParaRPr sz="22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70000"/>
              <a:buFont typeface="Wingdings"/>
              <a:buChar char=""/>
              <a:tabLst>
                <a:tab pos="287020" algn="l"/>
              </a:tabLst>
            </a:pPr>
            <a:r>
              <a:rPr sz="2200" spc="-10" dirty="0">
                <a:latin typeface="Times New Roman" pitchFamily="18" charset="0"/>
                <a:cs typeface="Times New Roman" pitchFamily="18" charset="0"/>
                <a:hlinkClick r:id="rId2"/>
              </a:rPr>
              <a:t>http://www.sc-s.si/blog/wp-content/business-letter.pdf</a:t>
            </a:r>
            <a:endParaRPr sz="22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70000"/>
              <a:buFont typeface="Wingdings"/>
              <a:buChar char=""/>
              <a:tabLst>
                <a:tab pos="287020" algn="l"/>
              </a:tabLst>
            </a:pPr>
            <a:r>
              <a:rPr sz="2200" spc="-10" dirty="0">
                <a:latin typeface="Times New Roman" pitchFamily="18" charset="0"/>
                <a:cs typeface="Times New Roman" pitchFamily="18" charset="0"/>
                <a:hlinkClick r:id="rId3"/>
              </a:rPr>
              <a:t>http://www.mahidachintan.com/documents/Unit-8.pdf</a:t>
            </a:r>
            <a:endParaRPr sz="22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605"/>
              </a:spcBef>
              <a:buClr>
                <a:srgbClr val="FD8537"/>
              </a:buClr>
              <a:buSzPct val="70000"/>
              <a:buFont typeface="Wingdings"/>
              <a:buChar char=""/>
              <a:tabLst>
                <a:tab pos="287020" algn="l"/>
              </a:tabLst>
            </a:pPr>
            <a:r>
              <a:rPr sz="2200" spc="-10" dirty="0">
                <a:latin typeface="Times New Roman" pitchFamily="18" charset="0"/>
                <a:cs typeface="Times New Roman" pitchFamily="18" charset="0"/>
                <a:hlinkClick r:id="rId3"/>
              </a:rPr>
              <a:t>http://www.mahidachintan.com/documents/Unit-8.pdf</a:t>
            </a:r>
            <a:endParaRPr sz="22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70000"/>
              <a:buFont typeface="Wingdings"/>
              <a:buChar char=""/>
              <a:tabLst>
                <a:tab pos="287020" algn="l"/>
              </a:tabLst>
            </a:pPr>
            <a:r>
              <a:rPr sz="2200" spc="-10" dirty="0">
                <a:latin typeface="Times New Roman" pitchFamily="18" charset="0"/>
                <a:cs typeface="Times New Roman" pitchFamily="18" charset="0"/>
                <a:hlinkClick r:id="rId4"/>
              </a:rPr>
              <a:t>http://www.icosmos.com.tw/templates/images/files/9789861845586.pdf</a:t>
            </a:r>
            <a:endParaRPr sz="22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70000"/>
              <a:buFont typeface="Wingdings"/>
              <a:buChar char=""/>
              <a:tabLst>
                <a:tab pos="287020" algn="l"/>
              </a:tabLst>
            </a:pPr>
            <a:r>
              <a:rPr sz="2200" spc="-10" dirty="0">
                <a:latin typeface="Times New Roman" pitchFamily="18" charset="0"/>
                <a:cs typeface="Times New Roman" pitchFamily="18" charset="0"/>
                <a:hlinkClick r:id="rId5"/>
              </a:rPr>
              <a:t>http://www.4hb.com/letters/business-letter-format.html</a:t>
            </a:r>
            <a:endParaRPr sz="22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33600" y="228600"/>
            <a:ext cx="5003546" cy="64738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9163" y="345947"/>
            <a:ext cx="8500872" cy="9585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81000" y="124552"/>
            <a:ext cx="8382000" cy="990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1000" y="0"/>
            <a:ext cx="8229600" cy="1191352"/>
          </a:xfrm>
          <a:prstGeom prst="rect">
            <a:avLst/>
          </a:prstGeom>
          <a:ln w="12700">
            <a:solidFill>
              <a:srgbClr val="FF6903"/>
            </a:solidFill>
          </a:ln>
        </p:spPr>
        <p:txBody>
          <a:bodyPr vert="horz" wrap="square" lIns="0" tIns="204470" rIns="0" bIns="0" rtlCol="0">
            <a:spAutoFit/>
          </a:bodyPr>
          <a:lstStyle/>
          <a:p>
            <a:pPr marL="641985">
              <a:lnSpc>
                <a:spcPct val="100000"/>
              </a:lnSpc>
              <a:spcBef>
                <a:spcPts val="1610"/>
              </a:spcBef>
            </a:pPr>
            <a:r>
              <a:rPr sz="3200" b="1" spc="-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	</a:t>
            </a:r>
            <a:r>
              <a:rPr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LETTER HEAD / THE </a:t>
            </a:r>
            <a:r>
              <a:rPr sz="3200" b="1" spc="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SENDER’S</a:t>
            </a:r>
            <a:r>
              <a:rPr sz="3200" b="1" spc="4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ADDRESS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9740" y="1461261"/>
            <a:ext cx="7863840" cy="498341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7020" marR="5080" indent="-274320">
              <a:lnSpc>
                <a:spcPct val="100000"/>
              </a:lnSpc>
              <a:spcBef>
                <a:spcPts val="100"/>
              </a:spcBef>
              <a:buClr>
                <a:srgbClr val="FD8537"/>
              </a:buClr>
              <a:buSzPct val="68750"/>
              <a:buFont typeface="Wingdings"/>
              <a:buChar char=""/>
              <a:tabLst>
                <a:tab pos="287020" algn="l"/>
              </a:tabLst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Includes the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company’s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logo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/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symbol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/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name, address, </a:t>
            </a:r>
            <a:r>
              <a:rPr sz="2400" spc="-80" dirty="0">
                <a:latin typeface="Times New Roman" pitchFamily="18" charset="0"/>
                <a:cs typeface="Times New Roman" pitchFamily="18" charset="0"/>
              </a:rPr>
              <a:t>ZIP,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telephone </a:t>
            </a:r>
            <a:r>
              <a:rPr sz="2400" spc="-35" dirty="0">
                <a:latin typeface="Times New Roman" pitchFamily="18" charset="0"/>
                <a:cs typeface="Times New Roman" pitchFamily="18" charset="0"/>
              </a:rPr>
              <a:t>number,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fax </a:t>
            </a:r>
            <a:r>
              <a:rPr sz="2400" spc="-35" dirty="0">
                <a:latin typeface="Times New Roman" pitchFamily="18" charset="0"/>
                <a:cs typeface="Times New Roman" pitchFamily="18" charset="0"/>
              </a:rPr>
              <a:t>number,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email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address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website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of 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35" dirty="0">
                <a:latin typeface="Times New Roman" pitchFamily="18" charset="0"/>
                <a:cs typeface="Times New Roman" pitchFamily="18" charset="0"/>
              </a:rPr>
              <a:t>company.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68750"/>
              <a:buFont typeface="Wingdings"/>
              <a:buChar char=""/>
              <a:tabLst>
                <a:tab pos="28702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Printed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at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top center/left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right</a:t>
            </a:r>
            <a:r>
              <a:rPr sz="2400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side.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93700">
              <a:lnSpc>
                <a:spcPct val="100000"/>
              </a:lnSpc>
            </a:pPr>
            <a:r>
              <a:rPr sz="2400" b="1" dirty="0">
                <a:latin typeface="Times New Roman" pitchFamily="18" charset="0"/>
                <a:cs typeface="Times New Roman" pitchFamily="18" charset="0"/>
              </a:rPr>
              <a:t>SENDER’S</a:t>
            </a:r>
            <a:r>
              <a:rPr sz="2400" b="1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ADDRESS: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93700" marR="4818380">
              <a:lnSpc>
                <a:spcPct val="100000"/>
              </a:lnSpc>
              <a:spcBef>
                <a:spcPts val="5"/>
              </a:spcBef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It is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usually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given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in  the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letter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head,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but</a:t>
            </a:r>
            <a:r>
              <a:rPr sz="2400" spc="-9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if 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there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none,</a:t>
            </a:r>
            <a:r>
              <a:rPr sz="2400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the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93700" marR="4845050">
              <a:lnSpc>
                <a:spcPct val="100000"/>
              </a:lnSpc>
            </a:pP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Sender’s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Name, 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Address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Contact  details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can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be</a:t>
            </a:r>
            <a:r>
              <a:rPr sz="2400" b="1" spc="-7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typed.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02563" y="422148"/>
            <a:ext cx="7586472" cy="9113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62000" y="457136"/>
            <a:ext cx="7467600" cy="7921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62000" y="457136"/>
            <a:ext cx="7467600" cy="650819"/>
          </a:xfrm>
          <a:prstGeom prst="rect">
            <a:avLst/>
          </a:prstGeom>
          <a:ln w="12700">
            <a:solidFill>
              <a:srgbClr val="FF6903"/>
            </a:solidFill>
          </a:ln>
        </p:spPr>
        <p:txBody>
          <a:bodyPr vert="horz" wrap="square" lIns="0" tIns="156845" rIns="0" bIns="0" rtlCol="0">
            <a:spAutoFit/>
          </a:bodyPr>
          <a:lstStyle/>
          <a:p>
            <a:pPr marL="3175">
              <a:lnSpc>
                <a:spcPct val="100000"/>
              </a:lnSpc>
              <a:spcBef>
                <a:spcPts val="1235"/>
              </a:spcBef>
            </a:pPr>
            <a:r>
              <a:rPr sz="3200" b="1" spc="-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	REFERENCE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1613661"/>
            <a:ext cx="7832725" cy="30444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7020" marR="5080" indent="-274320">
              <a:lnSpc>
                <a:spcPct val="100000"/>
              </a:lnSpc>
              <a:spcBef>
                <a:spcPts val="100"/>
              </a:spcBef>
              <a:buClr>
                <a:srgbClr val="FD8537"/>
              </a:buClr>
              <a:buSzPct val="68750"/>
              <a:buFont typeface="Wingdings"/>
              <a:buChar char=""/>
              <a:tabLst>
                <a:tab pos="287020" algn="l"/>
              </a:tabLst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Include a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reference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line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identify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file or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case </a:t>
            </a:r>
            <a:r>
              <a:rPr sz="2400" spc="-35" dirty="0">
                <a:latin typeface="Times New Roman" pitchFamily="18" charset="0"/>
                <a:cs typeface="Times New Roman" pitchFamily="18" charset="0"/>
              </a:rPr>
              <a:t>number, 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invoice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number or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any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other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internal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identifying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information, 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if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your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company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requires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one.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marR="42545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68750"/>
              <a:buFont typeface="Wingdings"/>
              <a:buChar char=""/>
              <a:tabLst>
                <a:tab pos="28702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Some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companies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have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specific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reference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codes that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they  place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either in a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reference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line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below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date,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at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very 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bottom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</a:t>
            </a:r>
            <a:r>
              <a:rPr sz="2400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45" dirty="0">
                <a:latin typeface="Times New Roman" pitchFamily="18" charset="0"/>
                <a:cs typeface="Times New Roman" pitchFamily="18" charset="0"/>
              </a:rPr>
              <a:t>letter.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6385">
              <a:lnSpc>
                <a:spcPct val="100000"/>
              </a:lnSpc>
            </a:pPr>
            <a:r>
              <a:rPr sz="2400" b="1" spc="-25" dirty="0">
                <a:latin typeface="Times New Roman" pitchFamily="18" charset="0"/>
                <a:cs typeface="Times New Roman" pitchFamily="18" charset="0"/>
              </a:rPr>
              <a:t>REF.HMT/25/2005/114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7763" y="498348"/>
            <a:ext cx="8043672" cy="8519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533463"/>
            <a:ext cx="7924800" cy="7318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57200" y="533463"/>
            <a:ext cx="7924800" cy="620041"/>
          </a:xfrm>
          <a:prstGeom prst="rect">
            <a:avLst/>
          </a:prstGeom>
          <a:ln w="12700">
            <a:solidFill>
              <a:srgbClr val="FF6903"/>
            </a:solidFill>
          </a:ln>
        </p:spPr>
        <p:txBody>
          <a:bodyPr vert="horz" wrap="square" lIns="0" tIns="12636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94"/>
              </a:spcBef>
            </a:pPr>
            <a:r>
              <a:rPr sz="3200" b="1" spc="-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	</a:t>
            </a:r>
            <a:r>
              <a:rPr sz="3200" b="1" spc="-5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DATE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2257028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287020" indent="-274320">
              <a:lnSpc>
                <a:spcPct val="100000"/>
              </a:lnSpc>
              <a:spcBef>
                <a:spcPts val="700"/>
              </a:spcBef>
              <a:buClr>
                <a:srgbClr val="FD8537"/>
              </a:buClr>
              <a:buSzPct val="70000"/>
              <a:buFont typeface="Wingdings"/>
              <a:buChar char=""/>
              <a:tabLst>
                <a:tab pos="287020" algn="l"/>
              </a:tabLst>
            </a:pPr>
            <a:r>
              <a:rPr sz="2400" b="0" spc="-15" dirty="0">
                <a:latin typeface="Times New Roman" pitchFamily="18" charset="0"/>
                <a:cs typeface="Times New Roman" pitchFamily="18" charset="0"/>
              </a:rPr>
              <a:t>Date </a:t>
            </a:r>
            <a:r>
              <a:rPr sz="2400" b="0" spc="-10" dirty="0">
                <a:latin typeface="Times New Roman" pitchFamily="18" charset="0"/>
                <a:cs typeface="Times New Roman" pitchFamily="18" charset="0"/>
              </a:rPr>
              <a:t>consists </a:t>
            </a:r>
            <a:r>
              <a:rPr sz="2400" b="0" spc="-5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date,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name of 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month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the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0" dirty="0">
                <a:latin typeface="Times New Roman" pitchFamily="18" charset="0"/>
                <a:cs typeface="Times New Roman" pitchFamily="18" charset="0"/>
              </a:rPr>
              <a:t>year.</a:t>
            </a:r>
          </a:p>
          <a:p>
            <a:pPr marL="287020" marR="508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70000"/>
              <a:buFont typeface="Wingdings"/>
              <a:buChar char=""/>
              <a:tabLst>
                <a:tab pos="287020" algn="l"/>
              </a:tabLst>
            </a:pPr>
            <a:r>
              <a:rPr sz="2400" b="0" dirty="0">
                <a:latin typeface="Times New Roman" pitchFamily="18" charset="0"/>
                <a:cs typeface="Times New Roman" pitchFamily="18" charset="0"/>
              </a:rPr>
              <a:t>If the </a:t>
            </a:r>
            <a:r>
              <a:rPr sz="2400" b="0" spc="-10" dirty="0">
                <a:latin typeface="Times New Roman" pitchFamily="18" charset="0"/>
                <a:cs typeface="Times New Roman" pitchFamily="18" charset="0"/>
              </a:rPr>
              <a:t>letter sheet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includes a </a:t>
            </a:r>
            <a:r>
              <a:rPr sz="2400" b="0" spc="-5" dirty="0">
                <a:latin typeface="Times New Roman" pitchFamily="18" charset="0"/>
                <a:cs typeface="Times New Roman" pitchFamily="18" charset="0"/>
              </a:rPr>
              <a:t>letterhead,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type the </a:t>
            </a:r>
            <a:r>
              <a:rPr sz="2400" b="0" spc="-15" dirty="0">
                <a:latin typeface="Times New Roman" pitchFamily="18" charset="0"/>
                <a:cs typeface="Times New Roman" pitchFamily="18" charset="0"/>
              </a:rPr>
              <a:t>date from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sz="2400" b="0" spc="-15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3 </a:t>
            </a:r>
            <a:r>
              <a:rPr sz="2400" b="0" spc="-5" dirty="0">
                <a:latin typeface="Times New Roman" pitchFamily="18" charset="0"/>
                <a:cs typeface="Times New Roman" pitchFamily="18" charset="0"/>
              </a:rPr>
              <a:t>lines under 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b="0" spc="-5" dirty="0">
                <a:latin typeface="Times New Roman" pitchFamily="18" charset="0"/>
                <a:cs typeface="Times New Roman" pitchFamily="18" charset="0"/>
              </a:rPr>
              <a:t>letterhead, else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type it </a:t>
            </a:r>
            <a:r>
              <a:rPr sz="2400" b="0" spc="-5" dirty="0">
                <a:latin typeface="Times New Roman" pitchFamily="18" charset="0"/>
                <a:cs typeface="Times New Roman" pitchFamily="18" charset="0"/>
              </a:rPr>
              <a:t>under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b="0" spc="-5" dirty="0">
                <a:latin typeface="Times New Roman" pitchFamily="18" charset="0"/>
                <a:cs typeface="Times New Roman" pitchFamily="18" charset="0"/>
              </a:rPr>
              <a:t>return</a:t>
            </a:r>
            <a:r>
              <a:rPr sz="2400" b="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spc="-5" dirty="0">
                <a:latin typeface="Times New Roman" pitchFamily="18" charset="0"/>
                <a:cs typeface="Times New Roman" pitchFamily="18" charset="0"/>
              </a:rPr>
              <a:t>address.</a:t>
            </a: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70000"/>
              <a:buFont typeface="Wingdings"/>
              <a:buChar char=""/>
              <a:tabLst>
                <a:tab pos="28702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Never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send a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letter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without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400" spc="-5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date.</a:t>
            </a:r>
          </a:p>
          <a:p>
            <a:pPr marL="341630" indent="-328930">
              <a:lnSpc>
                <a:spcPct val="100000"/>
              </a:lnSpc>
              <a:spcBef>
                <a:spcPts val="1300"/>
              </a:spcBef>
              <a:buClr>
                <a:srgbClr val="FD8537"/>
              </a:buClr>
              <a:buSzPct val="70000"/>
              <a:buFont typeface="Wingdings"/>
              <a:buChar char=""/>
              <a:tabLst>
                <a:tab pos="341630" algn="l"/>
                <a:tab pos="342265" algn="l"/>
              </a:tabLst>
            </a:pPr>
            <a:r>
              <a:rPr sz="2400" b="0" spc="-5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b="0" spc="-15" dirty="0">
                <a:latin typeface="Times New Roman" pitchFamily="18" charset="0"/>
                <a:cs typeface="Times New Roman" pitchFamily="18" charset="0"/>
              </a:rPr>
              <a:t>date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sz="2400" b="0" spc="-10" dirty="0">
                <a:latin typeface="Times New Roman" pitchFamily="18" charset="0"/>
                <a:cs typeface="Times New Roman" pitchFamily="18" charset="0"/>
              </a:rPr>
              <a:t>written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sz="2400" b="0" spc="-10" dirty="0">
                <a:latin typeface="Times New Roman" pitchFamily="18" charset="0"/>
                <a:cs typeface="Times New Roman" pitchFamily="18" charset="0"/>
              </a:rPr>
              <a:t>two</a:t>
            </a:r>
            <a:r>
              <a:rPr sz="2400" b="0" spc="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spc="-5" dirty="0">
                <a:latin typeface="Times New Roman" pitchFamily="18" charset="0"/>
                <a:cs typeface="Times New Roman" pitchFamily="18" charset="0"/>
              </a:rPr>
              <a:t>styles.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09600" y="3810000"/>
            <a:ext cx="8001000" cy="905376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British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Method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(ordinal numbers)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sz="2400" b="1" spc="5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sz="2400" b="1" spc="7" baseline="25641" dirty="0">
                <a:latin typeface="Times New Roman" pitchFamily="18" charset="0"/>
                <a:cs typeface="Times New Roman" pitchFamily="18" charset="0"/>
              </a:rPr>
              <a:t>th </a:t>
            </a:r>
            <a:r>
              <a:rPr sz="2400" b="1" spc="-30" dirty="0">
                <a:latin typeface="Times New Roman" pitchFamily="18" charset="0"/>
                <a:cs typeface="Times New Roman" pitchFamily="18" charset="0"/>
              </a:rPr>
              <a:t>July,</a:t>
            </a:r>
            <a:r>
              <a:rPr sz="2400" b="1" spc="-114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2012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American Method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(cardinal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numbers)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July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4,</a:t>
            </a:r>
            <a:r>
              <a:rPr sz="2400" b="1" spc="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2012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1140" y="4970145"/>
            <a:ext cx="852678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7020" indent="-274320">
              <a:lnSpc>
                <a:spcPct val="100000"/>
              </a:lnSpc>
              <a:spcBef>
                <a:spcPts val="100"/>
              </a:spcBef>
              <a:buClr>
                <a:srgbClr val="FD8537"/>
              </a:buClr>
              <a:buSzPct val="70000"/>
              <a:buFont typeface="Wingdings"/>
              <a:buChar char=""/>
              <a:tabLst>
                <a:tab pos="287020" algn="l"/>
              </a:tabLst>
            </a:pPr>
            <a:r>
              <a:rPr sz="2400" b="1" spc="-10" smtClean="0">
                <a:latin typeface="Times New Roman" pitchFamily="18" charset="0"/>
                <a:cs typeface="Times New Roman" pitchFamily="18" charset="0"/>
              </a:rPr>
              <a:t>Never write </a:t>
            </a:r>
            <a:r>
              <a:rPr sz="2400" b="1" spc="-15" smtClean="0">
                <a:latin typeface="Times New Roman" pitchFamily="18" charset="0"/>
                <a:cs typeface="Times New Roman" pitchFamily="18" charset="0"/>
              </a:rPr>
              <a:t>like </a:t>
            </a:r>
            <a:r>
              <a:rPr sz="2400" b="1" smtClean="0">
                <a:latin typeface="Times New Roman" pitchFamily="18" charset="0"/>
                <a:cs typeface="Times New Roman" pitchFamily="18" charset="0"/>
              </a:rPr>
              <a:t>7-2-12 or 7/2/12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because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sz="2400" spc="-10" smtClean="0">
                <a:latin typeface="Times New Roman" pitchFamily="18" charset="0"/>
                <a:cs typeface="Times New Roman" pitchFamily="18" charset="0"/>
              </a:rPr>
              <a:t>shows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writer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careless</a:t>
            </a:r>
            <a:r>
              <a:rPr sz="2400" spc="5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sz="2400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great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hurry.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7763" y="239268"/>
            <a:ext cx="8043672" cy="9890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" y="274637"/>
            <a:ext cx="7924800" cy="8683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7924800" cy="689291"/>
          </a:xfrm>
          <a:prstGeom prst="rect">
            <a:avLst/>
          </a:prstGeom>
          <a:ln w="12700">
            <a:solidFill>
              <a:srgbClr val="FF6903"/>
            </a:solidFill>
          </a:ln>
        </p:spPr>
        <p:txBody>
          <a:bodyPr vert="horz" wrap="square" lIns="0" tIns="1949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35"/>
              </a:spcBef>
            </a:pPr>
            <a:r>
              <a:rPr sz="3200" b="1" spc="-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4.	THE INSIDE</a:t>
            </a:r>
            <a:r>
              <a:rPr sz="3200" b="1" spc="23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ADDRESS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3540" y="1616710"/>
            <a:ext cx="7876540" cy="393633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7020" marR="386080" indent="-274320">
              <a:lnSpc>
                <a:spcPct val="100000"/>
              </a:lnSpc>
              <a:spcBef>
                <a:spcPts val="95"/>
              </a:spcBef>
              <a:buClr>
                <a:srgbClr val="FD8537"/>
              </a:buClr>
              <a:buSzPct val="68181"/>
              <a:buFont typeface="Wingdings"/>
              <a:buChar char=""/>
              <a:tabLst>
                <a:tab pos="287020" algn="l"/>
                <a:tab pos="6036945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Includes the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name and address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the firm</a:t>
            </a:r>
            <a:r>
              <a:rPr sz="2400" b="1" spc="17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or</a:t>
            </a:r>
            <a:r>
              <a:rPr sz="2400" b="1" spc="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10" dirty="0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2400" b="1" spc="-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5" dirty="0" smtClean="0">
                <a:latin typeface="Times New Roman" pitchFamily="18" charset="0"/>
                <a:cs typeface="Times New Roman" pitchFamily="18" charset="0"/>
              </a:rPr>
              <a:t>individual</a:t>
            </a:r>
            <a:r>
              <a:rPr sz="2400" b="1" spc="-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20" dirty="0" smtClean="0">
                <a:latin typeface="Times New Roman" pitchFamily="18" charset="0"/>
                <a:cs typeface="Times New Roman" pitchFamily="18" charset="0"/>
              </a:rPr>
              <a:t>to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whom the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letter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is</a:t>
            </a:r>
            <a:r>
              <a:rPr sz="2400" spc="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written.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87020" marR="18415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68181"/>
              <a:buFont typeface="Wingdings"/>
              <a:buChar char=""/>
              <a:tabLst>
                <a:tab pos="287020" algn="l"/>
              </a:tabLst>
            </a:pPr>
            <a:r>
              <a:rPr sz="2400" spc="-25" dirty="0">
                <a:latin typeface="Times New Roman" pitchFamily="18" charset="0"/>
                <a:cs typeface="Times New Roman" pitchFamily="18" charset="0"/>
              </a:rPr>
              <a:t>Written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on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left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side, beside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margin,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two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spaces below the 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date-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line.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87020" marR="5080" indent="-274320">
              <a:lnSpc>
                <a:spcPct val="100000"/>
              </a:lnSpc>
              <a:spcBef>
                <a:spcPts val="605"/>
              </a:spcBef>
              <a:buClr>
                <a:srgbClr val="FD8537"/>
              </a:buClr>
              <a:buSzPct val="68181"/>
              <a:buFont typeface="Wingdings"/>
              <a:buChar char=""/>
              <a:tabLst>
                <a:tab pos="28702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Use </a:t>
            </a:r>
            <a:r>
              <a:rPr sz="2400" b="1" spc="-15" dirty="0">
                <a:latin typeface="Times New Roman" pitchFamily="18" charset="0"/>
                <a:cs typeface="Times New Roman" pitchFamily="18" charset="0"/>
              </a:rPr>
              <a:t>Courtesy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titles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before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names of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the receiver such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as </a:t>
            </a:r>
            <a:r>
              <a:rPr sz="2400" b="1" spc="-55" dirty="0">
                <a:latin typeface="Times New Roman" pitchFamily="18" charset="0"/>
                <a:cs typeface="Times New Roman" pitchFamily="18" charset="0"/>
              </a:rPr>
              <a:t>Mr.,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Mrs., 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Shri, Smt.,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Miss, Ms, Messrs, </a:t>
            </a:r>
            <a:r>
              <a:rPr sz="2400" b="1" spc="-55" dirty="0">
                <a:latin typeface="Times New Roman" pitchFamily="18" charset="0"/>
                <a:cs typeface="Times New Roman" pitchFamily="18" charset="0"/>
              </a:rPr>
              <a:t>Dr, </a:t>
            </a:r>
            <a:r>
              <a:rPr sz="2400" b="1" spc="-30" dirty="0">
                <a:latin typeface="Times New Roman" pitchFamily="18" charset="0"/>
                <a:cs typeface="Times New Roman" pitchFamily="18" charset="0"/>
              </a:rPr>
              <a:t>Prof.,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Capt., Maj., Col.,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Gen.</a:t>
            </a:r>
            <a:r>
              <a:rPr sz="2400" b="1" spc="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15" dirty="0">
                <a:latin typeface="Times New Roman" pitchFamily="18" charset="0"/>
                <a:cs typeface="Times New Roman" pitchFamily="18" charset="0"/>
              </a:rPr>
              <a:t>etc.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87020" marR="29845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68181"/>
              <a:buFont typeface="Wingdings"/>
              <a:buChar char=""/>
              <a:tabLst>
                <a:tab pos="28702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address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can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also begin with a job title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department (if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you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don’t know the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name).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e.g.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Sales </a:t>
            </a:r>
            <a:r>
              <a:rPr sz="2400" b="1" spc="-30" dirty="0">
                <a:latin typeface="Times New Roman" pitchFamily="18" charset="0"/>
                <a:cs typeface="Times New Roman" pitchFamily="18" charset="0"/>
              </a:rPr>
              <a:t>Manager,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The Accounts  Department</a:t>
            </a:r>
            <a:r>
              <a:rPr sz="2400" b="1" spc="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20" dirty="0">
                <a:latin typeface="Times New Roman" pitchFamily="18" charset="0"/>
                <a:cs typeface="Times New Roman" pitchFamily="18" charset="0"/>
              </a:rPr>
              <a:t>etc.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7763" y="498348"/>
            <a:ext cx="8424672" cy="10043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77368" y="605027"/>
            <a:ext cx="7670292" cy="6781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7200" y="533463"/>
            <a:ext cx="8305800" cy="88423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7200" y="533463"/>
            <a:ext cx="8305800" cy="884555"/>
          </a:xfrm>
          <a:custGeom>
            <a:avLst/>
            <a:gdLst/>
            <a:ahLst/>
            <a:cxnLst/>
            <a:rect l="l" t="t" r="r" b="b"/>
            <a:pathLst>
              <a:path w="8305800" h="884555">
                <a:moveTo>
                  <a:pt x="0" y="884237"/>
                </a:moveTo>
                <a:lnTo>
                  <a:pt x="8305800" y="884237"/>
                </a:lnTo>
                <a:lnTo>
                  <a:pt x="8305800" y="0"/>
                </a:lnTo>
                <a:lnTo>
                  <a:pt x="0" y="0"/>
                </a:lnTo>
                <a:lnTo>
                  <a:pt x="0" y="884237"/>
                </a:lnTo>
                <a:close/>
              </a:path>
            </a:pathLst>
          </a:custGeom>
          <a:ln w="12700">
            <a:solidFill>
              <a:srgbClr val="FF690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81000" y="533400"/>
            <a:ext cx="7924800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27685" algn="l"/>
              </a:tabLst>
            </a:pPr>
            <a:r>
              <a:rPr sz="3200" b="1" spc="-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5.	SUBJECT AND RECEIVERS REFERENCE </a:t>
            </a:r>
            <a:r>
              <a:rPr sz="3200" b="1" spc="-1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5940" y="1616709"/>
            <a:ext cx="7615555" cy="45506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87020" marR="5080" indent="-274320">
              <a:lnSpc>
                <a:spcPct val="100000"/>
              </a:lnSpc>
              <a:spcBef>
                <a:spcPts val="105"/>
              </a:spcBef>
              <a:buClr>
                <a:srgbClr val="FD8537"/>
              </a:buClr>
              <a:buSzPct val="70000"/>
              <a:buFont typeface="Wingdings"/>
              <a:buChar char=""/>
              <a:tabLst>
                <a:tab pos="287020" algn="l"/>
              </a:tabLst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Subject is use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so that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reader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immediately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knows what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your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letter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is  about.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41630" indent="-32893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70000"/>
              <a:buFont typeface="Wingdings"/>
              <a:buChar char=""/>
              <a:tabLst>
                <a:tab pos="341630" algn="l"/>
                <a:tab pos="342265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Use </a:t>
            </a:r>
            <a:r>
              <a:rPr sz="2400" b="1" spc="5" dirty="0">
                <a:latin typeface="Times New Roman" pitchFamily="18" charset="0"/>
                <a:cs typeface="Times New Roman" pitchFamily="18" charset="0"/>
              </a:rPr>
              <a:t>“Subject”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or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45" dirty="0">
                <a:latin typeface="Times New Roman" pitchFamily="18" charset="0"/>
                <a:cs typeface="Times New Roman" pitchFamily="18" charset="0"/>
              </a:rPr>
              <a:t>“Re”.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41630" indent="-32893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70000"/>
              <a:buFont typeface="Wingdings"/>
              <a:buChar char=""/>
              <a:tabLst>
                <a:tab pos="341630" algn="l"/>
                <a:tab pos="342265" algn="l"/>
              </a:tabLst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Subject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usually comes between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Salutation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body.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marR="259715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70000"/>
              <a:buFont typeface="Wingdings"/>
              <a:buChar char=""/>
              <a:tabLst>
                <a:tab pos="28702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receiver's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references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i.e.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receiver’s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pervious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letter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number is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mentioned under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heading</a:t>
            </a:r>
            <a:r>
              <a:rPr sz="2400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reference.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41630" indent="-328930">
              <a:lnSpc>
                <a:spcPct val="100000"/>
              </a:lnSpc>
              <a:spcBef>
                <a:spcPts val="605"/>
              </a:spcBef>
              <a:buClr>
                <a:srgbClr val="FD8537"/>
              </a:buClr>
              <a:buSzPct val="70000"/>
              <a:buFont typeface="Wingdings"/>
              <a:buChar char=""/>
              <a:tabLst>
                <a:tab pos="341630" algn="l"/>
                <a:tab pos="342265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This will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enable the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receiver to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easily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take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out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copy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his own</a:t>
            </a:r>
            <a:r>
              <a:rPr sz="2400" spc="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letter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6385">
              <a:lnSpc>
                <a:spcPct val="100000"/>
              </a:lnSpc>
            </a:pPr>
            <a:r>
              <a:rPr sz="2400" spc="-15" dirty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his files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understand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matter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in the</a:t>
            </a:r>
            <a:r>
              <a:rPr sz="2400" spc="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reply.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1300"/>
              </a:spcBef>
              <a:buClr>
                <a:srgbClr val="FD8537"/>
              </a:buClr>
              <a:buSzPct val="70000"/>
              <a:buFont typeface="Wingdings"/>
              <a:buChar char=""/>
              <a:tabLst>
                <a:tab pos="287020" algn="l"/>
                <a:tab pos="927100" algn="l"/>
              </a:tabLst>
            </a:pPr>
            <a:r>
              <a:rPr sz="2400" spc="5" smtClean="0">
                <a:latin typeface="Times New Roman" pitchFamily="18" charset="0"/>
                <a:cs typeface="Times New Roman" pitchFamily="18" charset="0"/>
              </a:rPr>
              <a:t>e.g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.	</a:t>
            </a:r>
            <a:r>
              <a:rPr sz="2400" b="1" spc="-40" dirty="0">
                <a:latin typeface="Times New Roman" pitchFamily="18" charset="0"/>
                <a:cs typeface="Times New Roman" pitchFamily="18" charset="0"/>
              </a:rPr>
              <a:t>Your </a:t>
            </a:r>
            <a:r>
              <a:rPr sz="2400" b="1" spc="-15" dirty="0">
                <a:latin typeface="Times New Roman" pitchFamily="18" charset="0"/>
                <a:cs typeface="Times New Roman" pitchFamily="18" charset="0"/>
              </a:rPr>
              <a:t>Reference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:MBM/SD/285/05 </a:t>
            </a:r>
            <a:r>
              <a:rPr sz="2400" b="1" spc="-45" dirty="0">
                <a:latin typeface="Times New Roman" pitchFamily="18" charset="0"/>
                <a:cs typeface="Times New Roman" pitchFamily="18" charset="0"/>
              </a:rPr>
              <a:t>DATED </a:t>
            </a:r>
            <a:r>
              <a:rPr sz="2400" b="1" spc="1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sz="2400" b="1" spc="15" baseline="25641" dirty="0">
                <a:latin typeface="Times New Roman" pitchFamily="18" charset="0"/>
                <a:cs typeface="Times New Roman" pitchFamily="18" charset="0"/>
              </a:rPr>
              <a:t>th</a:t>
            </a:r>
            <a:r>
              <a:rPr sz="2400" b="1" spc="247" baseline="2564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oct.2005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50163" y="422148"/>
            <a:ext cx="7662672" cy="8519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868167" y="452627"/>
            <a:ext cx="2990087" cy="6781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09600" y="457263"/>
            <a:ext cx="7543800" cy="73183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09600" y="457263"/>
            <a:ext cx="7543800" cy="620041"/>
          </a:xfrm>
          <a:prstGeom prst="rect">
            <a:avLst/>
          </a:prstGeom>
          <a:ln w="12700">
            <a:solidFill>
              <a:srgbClr val="FF6903"/>
            </a:solidFill>
          </a:ln>
        </p:spPr>
        <p:txBody>
          <a:bodyPr vert="horz" wrap="square" lIns="0" tIns="12636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94"/>
              </a:spcBef>
            </a:pPr>
            <a:r>
              <a:rPr sz="3200" b="1" spc="-5" dirty="0">
                <a:solidFill>
                  <a:srgbClr val="292300"/>
                </a:solidFill>
                <a:latin typeface="Times New Roman" pitchFamily="18" charset="0"/>
                <a:cs typeface="Times New Roman" pitchFamily="18" charset="0"/>
              </a:rPr>
              <a:t>6.	</a:t>
            </a:r>
            <a:r>
              <a:rPr sz="3200" b="1" spc="-40" dirty="0">
                <a:solidFill>
                  <a:srgbClr val="292300"/>
                </a:solidFill>
                <a:latin typeface="Times New Roman" pitchFamily="18" charset="0"/>
                <a:cs typeface="Times New Roman" pitchFamily="18" charset="0"/>
              </a:rPr>
              <a:t>SALUTATION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1541119"/>
            <a:ext cx="7920990" cy="2536592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287020" indent="-274320">
              <a:lnSpc>
                <a:spcPct val="100000"/>
              </a:lnSpc>
              <a:spcBef>
                <a:spcPts val="700"/>
              </a:spcBef>
              <a:buClr>
                <a:srgbClr val="FD8537"/>
              </a:buClr>
              <a:buSzPct val="70000"/>
              <a:buFont typeface="Wingdings"/>
              <a:buChar char=""/>
              <a:tabLst>
                <a:tab pos="28702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It is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compliment or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greeting.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R="6985" indent="1270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70000"/>
              <a:buFont typeface="Wingdings"/>
              <a:buChar char=""/>
            </a:pPr>
            <a:r>
              <a:rPr sz="2400" spc="-6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400" spc="-1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sz="2400" spc="-25" smtClean="0">
                <a:latin typeface="Times New Roman" pitchFamily="18" charset="0"/>
                <a:cs typeface="Times New Roman" pitchFamily="18" charset="0"/>
              </a:rPr>
              <a:t>tt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en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bes</a:t>
            </a:r>
            <a:r>
              <a:rPr sz="2400" spc="-1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sz="2400" b="1" spc="-15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400" b="1" spc="-5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sz="2400" b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sz="2400" b="1" spc="-15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400" b="1" smtClean="0">
                <a:latin typeface="Times New Roman" pitchFamily="18" charset="0"/>
                <a:cs typeface="Times New Roman" pitchFamily="18" charset="0"/>
              </a:rPr>
              <a:t>nd</a:t>
            </a:r>
            <a:r>
              <a:rPr sz="2400" b="1"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b="1" spc="-5" smtClean="0">
                <a:latin typeface="Times New Roman" pitchFamily="18" charset="0"/>
                <a:cs typeface="Times New Roman" pitchFamily="18" charset="0"/>
              </a:rPr>
              <a:t>ma</a:t>
            </a:r>
            <a:r>
              <a:rPr sz="2400" b="1" spc="-35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400" b="1" spc="-5" smtClean="0">
                <a:latin typeface="Times New Roman" pitchFamily="18" charset="0"/>
                <a:cs typeface="Times New Roman" pitchFamily="18" charset="0"/>
              </a:rPr>
              <a:t>gi</a:t>
            </a:r>
            <a:r>
              <a:rPr sz="2400" b="1" spc="-15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sz="2400" b="1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15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400" b="1" spc="-2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sz="2400" b="1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sz="2400" b="1" spc="5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sz="2400" b="1" smtClean="0">
                <a:latin typeface="Times New Roman" pitchFamily="18" charset="0"/>
                <a:cs typeface="Times New Roman" pitchFamily="18" charset="0"/>
              </a:rPr>
              <a:t>aces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1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sz="2400" b="1" spc="-5" smtClean="0">
                <a:latin typeface="Times New Roman" pitchFamily="18" charset="0"/>
                <a:cs typeface="Times New Roman" pitchFamily="18" charset="0"/>
              </a:rPr>
              <a:t>elo</a:t>
            </a:r>
            <a:r>
              <a:rPr sz="2400" b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15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400" b="1" smtClean="0">
                <a:latin typeface="Times New Roman" pitchFamily="18" charset="0"/>
                <a:cs typeface="Times New Roman" pitchFamily="18" charset="0"/>
              </a:rPr>
              <a:t>he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sz="2400" b="1" spc="5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sz="2400" b="1" spc="-1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sz="2400" b="1" spc="-15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sz="2400" b="1" smtClean="0">
                <a:latin typeface="Times New Roman" pitchFamily="18" charset="0"/>
                <a:cs typeface="Times New Roman" pitchFamily="18" charset="0"/>
              </a:rPr>
              <a:t>de 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address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two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lines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above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the body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</a:t>
            </a:r>
            <a:r>
              <a:rPr sz="2400" spc="-8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40" dirty="0">
                <a:latin typeface="Times New Roman" pitchFamily="18" charset="0"/>
                <a:cs typeface="Times New Roman" pitchFamily="18" charset="0"/>
              </a:rPr>
              <a:t>letter.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70000"/>
              <a:buFont typeface="Wingdings"/>
              <a:buChar char=""/>
              <a:tabLst>
                <a:tab pos="28702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It is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followed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by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comma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(,)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colon</a:t>
            </a:r>
            <a:r>
              <a:rPr sz="2400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(:).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7020" marR="508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70000"/>
              <a:buFont typeface="Wingdings"/>
              <a:buChar char=""/>
              <a:tabLst>
                <a:tab pos="28702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Salutation depends on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gender,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type, number or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social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status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of 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person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addressed.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90600" y="4127372"/>
            <a:ext cx="816229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uFill>
                  <a:solidFill>
                    <a:srgbClr val="000000"/>
                  </a:solidFill>
                </a:uFill>
                <a:latin typeface="Times New Roman" pitchFamily="18" charset="0"/>
                <a:cs typeface="Times New Roman" pitchFamily="18" charset="0"/>
              </a:rPr>
              <a:t>Ex:</a:t>
            </a:r>
            <a:r>
              <a:rPr sz="2400" b="1" spc="-10" dirty="0">
                <a:uFill>
                  <a:solidFill>
                    <a:srgbClr val="000000"/>
                  </a:solidFill>
                </a:uFill>
                <a:latin typeface="Times New Roman" pitchFamily="18" charset="0"/>
                <a:cs typeface="Times New Roman" pitchFamily="18" charset="0"/>
              </a:rPr>
              <a:t> 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05000" y="4114800"/>
            <a:ext cx="2181479" cy="2216504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80"/>
              </a:spcBef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Dear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45" dirty="0">
                <a:latin typeface="Times New Roman" pitchFamily="18" charset="0"/>
                <a:cs typeface="Times New Roman" pitchFamily="18" charset="0"/>
              </a:rPr>
              <a:t>Sir,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12700" marR="5080">
              <a:lnSpc>
                <a:spcPct val="120000"/>
              </a:lnSpc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Dear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Madam,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Dear Amit</a:t>
            </a:r>
            <a:r>
              <a:rPr sz="2400" spc="-6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Das,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12700" marR="50165">
              <a:lnSpc>
                <a:spcPct val="120000"/>
              </a:lnSpc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Dear </a:t>
            </a:r>
            <a:r>
              <a:rPr sz="2400" spc="-70" dirty="0">
                <a:latin typeface="Times New Roman" pitchFamily="18" charset="0"/>
                <a:cs typeface="Times New Roman" pitchFamily="18" charset="0"/>
              </a:rPr>
              <a:t>Mr.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John,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Dear</a:t>
            </a:r>
            <a:r>
              <a:rPr sz="2400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Nancy,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194175" y="4131690"/>
            <a:ext cx="3425825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81534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Dear Sales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Manager,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Dear</a:t>
            </a:r>
            <a:r>
              <a:rPr sz="2400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Customer,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12700" marR="5080">
              <a:lnSpc>
                <a:spcPct val="100000"/>
              </a:lnSpc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Dear Ladies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</a:t>
            </a:r>
            <a:r>
              <a:rPr sz="2400" spc="-7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Gentlemen,  Respected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45" dirty="0">
                <a:latin typeface="Times New Roman" pitchFamily="18" charset="0"/>
                <a:cs typeface="Times New Roman" pitchFamily="18" charset="0"/>
              </a:rPr>
              <a:t>Sir,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Words>1573</Words>
  <Application>Microsoft Office PowerPoint</Application>
  <PresentationFormat>On-screen Show (4:3)</PresentationFormat>
  <Paragraphs>232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BUSINESS LETTER By Tanveer Ahmed Visiting Lecturer The Islamia University of Bahawalpur</vt:lpstr>
      <vt:lpstr>BUSINESS LETTER</vt:lpstr>
      <vt:lpstr>Slide 3</vt:lpstr>
      <vt:lpstr>1. THE LETTER HEAD / THE SENDER’S ADDRESS</vt:lpstr>
      <vt:lpstr>2. REFERENCE</vt:lpstr>
      <vt:lpstr>3. DATE</vt:lpstr>
      <vt:lpstr>4. THE INSIDE ADDRESS</vt:lpstr>
      <vt:lpstr>5. SUBJECT AND RECEIVERS REFERENCE NO</vt:lpstr>
      <vt:lpstr>6. SALUTATION</vt:lpstr>
      <vt:lpstr>7. BODY</vt:lpstr>
      <vt:lpstr>8. COMPLIMENTARY CLOSE</vt:lpstr>
      <vt:lpstr>9. THE SIGNATURE AND DESIGNATION</vt:lpstr>
      <vt:lpstr>10. ENCLOSURES</vt:lpstr>
      <vt:lpstr>11. REFERENCE INITIALS</vt:lpstr>
      <vt:lpstr>12. COPY NOTATION</vt:lpstr>
      <vt:lpstr>LAYOUT</vt:lpstr>
      <vt:lpstr>Slide 17</vt:lpstr>
      <vt:lpstr>Slide 18</vt:lpstr>
      <vt:lpstr>TYPES OF BUSINESS LETTERS</vt:lpstr>
      <vt:lpstr>GOOD / NEUTRAL NEWS LETTERS</vt:lpstr>
      <vt:lpstr>Slide 21</vt:lpstr>
      <vt:lpstr>BAD / NEGATIVE NEWS LETTERS</vt:lpstr>
      <vt:lpstr>Slide 23</vt:lpstr>
      <vt:lpstr>APPLY “SEVEN C’S” OF COMMUNICATION</vt:lpstr>
      <vt:lpstr>Slide 25</vt:lpstr>
      <vt:lpstr>Slide 26</vt:lpstr>
      <vt:lpstr>Slide 27</vt:lpstr>
      <vt:lpstr>TIPS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LETTER By: Sumara Naveed</dc:title>
  <cp:lastModifiedBy>CLASSIC</cp:lastModifiedBy>
  <cp:revision>36</cp:revision>
  <dcterms:created xsi:type="dcterms:W3CDTF">2018-04-25T07:46:13Z</dcterms:created>
  <dcterms:modified xsi:type="dcterms:W3CDTF">2020-03-29T20:57:23Z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2012-12-16T00:00:00Z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2018-04-25T00:00:00Z</vt:filetime>
  </property>
</Properties>
</file>